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825" y="531450"/>
            <a:ext cx="6356350" cy="1562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8790" y="2050491"/>
            <a:ext cx="5852795" cy="311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1232" rIns="0" bIns="0" rtlCol="0" vert="horz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  <a:tabLst>
                <a:tab pos="1557020" algn="l"/>
                <a:tab pos="1685289" algn="l"/>
                <a:tab pos="2277745" algn="l"/>
              </a:tabLst>
            </a:pPr>
            <a:r>
              <a:rPr dirty="0" sz="3650" spc="-10"/>
              <a:t>TRUST</a:t>
            </a:r>
            <a:r>
              <a:rPr dirty="0" sz="3650"/>
              <a:t>		</a:t>
            </a:r>
            <a:r>
              <a:rPr dirty="0" sz="3650" spc="-25"/>
              <a:t>IN</a:t>
            </a:r>
            <a:r>
              <a:rPr dirty="0" sz="3650"/>
              <a:t>	</a:t>
            </a:r>
            <a:r>
              <a:rPr dirty="0" sz="3650" spc="-10"/>
              <a:t>MANUFACTURING SINCE</a:t>
            </a:r>
            <a:r>
              <a:rPr dirty="0" sz="3650"/>
              <a:t>	</a:t>
            </a:r>
            <a:r>
              <a:rPr dirty="0" sz="3650" spc="-10"/>
              <a:t>1999.</a:t>
            </a:r>
            <a:endParaRPr sz="3650"/>
          </a:p>
        </p:txBody>
      </p:sp>
      <p:sp>
        <p:nvSpPr>
          <p:cNvPr id="3" name="object 3" descr=""/>
          <p:cNvSpPr txBox="1"/>
          <p:nvPr/>
        </p:nvSpPr>
        <p:spPr>
          <a:xfrm>
            <a:off x="655025" y="2688272"/>
            <a:ext cx="6153785" cy="299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367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ONUR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FITTINGS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&amp;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PLASTIC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PIPES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premium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PPRC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pipe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>
                <a:latin typeface="Arial"/>
                <a:cs typeface="Arial"/>
              </a:rPr>
              <a:t>fittings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manufacturer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based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Istanbul,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Türkiye,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founded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1999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by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Dr. </a:t>
            </a:r>
            <a:r>
              <a:rPr dirty="0" sz="1500">
                <a:latin typeface="Arial"/>
                <a:cs typeface="Arial"/>
              </a:rPr>
              <a:t>Adnan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Akay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currently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led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by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second-</a:t>
            </a:r>
            <a:r>
              <a:rPr dirty="0" sz="1500" spc="-10">
                <a:latin typeface="Arial"/>
                <a:cs typeface="Arial"/>
              </a:rPr>
              <a:t>generation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owner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Akın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Akay </a:t>
            </a:r>
            <a:r>
              <a:rPr dirty="0" sz="1500">
                <a:latin typeface="Arial"/>
                <a:cs typeface="Arial"/>
              </a:rPr>
              <a:t>under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brand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“ONUR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PLASTİK.”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provide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50-</a:t>
            </a:r>
            <a:r>
              <a:rPr dirty="0" sz="1500">
                <a:latin typeface="Arial"/>
                <a:cs typeface="Arial"/>
              </a:rPr>
              <a:t>year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warranty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on </a:t>
            </a:r>
            <a:r>
              <a:rPr dirty="0" sz="1500">
                <a:latin typeface="Arial"/>
                <a:cs typeface="Arial"/>
              </a:rPr>
              <a:t>our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products.</a:t>
            </a:r>
            <a:endParaRPr sz="1500">
              <a:latin typeface="Arial"/>
              <a:cs typeface="Arial"/>
            </a:endParaRPr>
          </a:p>
          <a:p>
            <a:pPr marL="12700" marR="381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Since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our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establishment,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have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continued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deliver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safe,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high-</a:t>
            </a:r>
            <a:r>
              <a:rPr dirty="0" sz="1500" spc="-10">
                <a:latin typeface="Arial"/>
                <a:cs typeface="Arial"/>
              </a:rPr>
              <a:t>quality,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hygienic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water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distribution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systems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end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users.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493395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TRUST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NOT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PROMISE;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IT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DISCIPLINE</a:t>
            </a:r>
            <a:r>
              <a:rPr dirty="0" sz="1500" spc="-10">
                <a:latin typeface="Arial"/>
                <a:cs typeface="Arial"/>
              </a:rPr>
              <a:t> REPRODUCED </a:t>
            </a:r>
            <a:r>
              <a:rPr dirty="0" sz="1500">
                <a:latin typeface="Arial"/>
                <a:cs typeface="Arial"/>
              </a:rPr>
              <a:t>EVERY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DAY.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Our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field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activity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manufacturing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pipes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fittings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plumbing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infrastructure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applications.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0431" y="0"/>
            <a:ext cx="46715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947" rIns="0" bIns="0" rtlCol="0" vert="horz">
            <a:spAutoFit/>
          </a:bodyPr>
          <a:lstStyle/>
          <a:p>
            <a:pPr marL="799465">
              <a:lnSpc>
                <a:spcPct val="100000"/>
              </a:lnSpc>
              <a:spcBef>
                <a:spcPts val="100"/>
              </a:spcBef>
            </a:pPr>
            <a:r>
              <a:rPr dirty="0" sz="2250"/>
              <a:t>The</a:t>
            </a:r>
            <a:r>
              <a:rPr dirty="0" sz="2250" spc="-20"/>
              <a:t> </a:t>
            </a:r>
            <a:r>
              <a:rPr dirty="0" sz="2250" spc="-10"/>
              <a:t>Founders</a:t>
            </a:r>
            <a:endParaRPr sz="22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648" y="1195189"/>
            <a:ext cx="2204834" cy="330725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65948" y="4528261"/>
            <a:ext cx="4480560" cy="1205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dirty="0" sz="2000" spc="-10">
                <a:latin typeface="Arial"/>
                <a:cs typeface="Arial"/>
              </a:rPr>
              <a:t>Founder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2000">
                <a:solidFill>
                  <a:srgbClr val="020202"/>
                </a:solidFill>
                <a:latin typeface="Arial"/>
                <a:cs typeface="Arial"/>
              </a:rPr>
              <a:t>Dr.</a:t>
            </a:r>
            <a:r>
              <a:rPr dirty="0" sz="2000" spc="-45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20202"/>
                </a:solidFill>
                <a:latin typeface="Arial"/>
                <a:cs typeface="Arial"/>
              </a:rPr>
              <a:t>Adnan</a:t>
            </a:r>
            <a:r>
              <a:rPr dirty="0" sz="2000" spc="-4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20202"/>
                </a:solidFill>
                <a:latin typeface="Arial"/>
                <a:cs typeface="Arial"/>
              </a:rPr>
              <a:t>AKAY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  <a:spcBef>
                <a:spcPts val="420"/>
              </a:spcBef>
            </a:pPr>
            <a:r>
              <a:rPr dirty="0" sz="1500">
                <a:latin typeface="Arial"/>
                <a:cs typeface="Arial"/>
              </a:rPr>
              <a:t>13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October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1961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/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Malatya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460"/>
              </a:lnSpc>
              <a:spcBef>
                <a:spcPts val="160"/>
              </a:spcBef>
            </a:pPr>
            <a:r>
              <a:rPr dirty="0" sz="1500">
                <a:latin typeface="Arial"/>
                <a:cs typeface="Arial"/>
              </a:rPr>
              <a:t>Istanbul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University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–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Cerrahpaşa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Faculty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Medicine 1999–2013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82574" y="4528261"/>
            <a:ext cx="3464560" cy="120523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 marR="1467485">
              <a:lnSpc>
                <a:spcPct val="72900"/>
              </a:lnSpc>
              <a:spcBef>
                <a:spcPts val="750"/>
              </a:spcBef>
            </a:pPr>
            <a:r>
              <a:rPr dirty="0" sz="2000">
                <a:solidFill>
                  <a:srgbClr val="020202"/>
                </a:solidFill>
                <a:latin typeface="Arial"/>
                <a:cs typeface="Arial"/>
              </a:rPr>
              <a:t>General</a:t>
            </a:r>
            <a:r>
              <a:rPr dirty="0" sz="2000" spc="-85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20202"/>
                </a:solidFill>
                <a:latin typeface="Arial"/>
                <a:cs typeface="Arial"/>
              </a:rPr>
              <a:t>Manager </a:t>
            </a:r>
            <a:r>
              <a:rPr dirty="0" sz="2000">
                <a:solidFill>
                  <a:srgbClr val="020202"/>
                </a:solidFill>
                <a:latin typeface="Arial"/>
                <a:cs typeface="Arial"/>
              </a:rPr>
              <a:t>Akın</a:t>
            </a:r>
            <a:r>
              <a:rPr dirty="0" sz="2000" spc="-3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20202"/>
                </a:solidFill>
                <a:latin typeface="Arial"/>
                <a:cs typeface="Arial"/>
              </a:rPr>
              <a:t>AKAY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  <a:spcBef>
                <a:spcPts val="420"/>
              </a:spcBef>
            </a:pPr>
            <a:r>
              <a:rPr dirty="0" sz="1500">
                <a:latin typeface="Arial"/>
                <a:cs typeface="Arial"/>
              </a:rPr>
              <a:t>25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September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1986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/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Malatya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460"/>
              </a:lnSpc>
              <a:spcBef>
                <a:spcPts val="165"/>
              </a:spcBef>
            </a:pPr>
            <a:r>
              <a:rPr dirty="0" sz="1500">
                <a:latin typeface="Arial"/>
                <a:cs typeface="Arial"/>
              </a:rPr>
              <a:t>Doğuş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University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/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Industrial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Engineering </a:t>
            </a:r>
            <a:r>
              <a:rPr dirty="0" sz="1500">
                <a:latin typeface="Arial"/>
                <a:cs typeface="Arial"/>
              </a:rPr>
              <a:t>2013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–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Present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4929" y="5920295"/>
            <a:ext cx="1507070" cy="9377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5274" y="1195189"/>
            <a:ext cx="2440241" cy="33072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61492" y="682141"/>
            <a:ext cx="2222500" cy="320675"/>
          </a:xfrm>
          <a:custGeom>
            <a:avLst/>
            <a:gdLst/>
            <a:ahLst/>
            <a:cxnLst/>
            <a:rect l="l" t="t" r="r" b="b"/>
            <a:pathLst>
              <a:path w="2222500" h="320675">
                <a:moveTo>
                  <a:pt x="2201938" y="0"/>
                </a:moveTo>
                <a:lnTo>
                  <a:pt x="20440" y="0"/>
                </a:lnTo>
                <a:lnTo>
                  <a:pt x="12516" y="1617"/>
                </a:lnTo>
                <a:lnTo>
                  <a:pt x="6015" y="6016"/>
                </a:lnTo>
                <a:lnTo>
                  <a:pt x="1616" y="12515"/>
                </a:lnTo>
                <a:lnTo>
                  <a:pt x="0" y="20434"/>
                </a:lnTo>
                <a:lnTo>
                  <a:pt x="0" y="299656"/>
                </a:lnTo>
                <a:lnTo>
                  <a:pt x="1616" y="307580"/>
                </a:lnTo>
                <a:lnTo>
                  <a:pt x="6015" y="314078"/>
                </a:lnTo>
                <a:lnTo>
                  <a:pt x="12516" y="318474"/>
                </a:lnTo>
                <a:lnTo>
                  <a:pt x="20440" y="320090"/>
                </a:lnTo>
                <a:lnTo>
                  <a:pt x="2201938" y="320090"/>
                </a:lnTo>
                <a:lnTo>
                  <a:pt x="2209864" y="318474"/>
                </a:lnTo>
                <a:lnTo>
                  <a:pt x="2216367" y="314078"/>
                </a:lnTo>
                <a:lnTo>
                  <a:pt x="2220767" y="307580"/>
                </a:lnTo>
                <a:lnTo>
                  <a:pt x="2222385" y="299656"/>
                </a:lnTo>
                <a:lnTo>
                  <a:pt x="2222385" y="20434"/>
                </a:lnTo>
                <a:lnTo>
                  <a:pt x="2220767" y="12515"/>
                </a:lnTo>
                <a:lnTo>
                  <a:pt x="2216367" y="6016"/>
                </a:lnTo>
                <a:lnTo>
                  <a:pt x="2209864" y="1617"/>
                </a:lnTo>
                <a:lnTo>
                  <a:pt x="2201938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48792" y="712741"/>
            <a:ext cx="22040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Corporate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Transformation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792" y="1675663"/>
            <a:ext cx="6539230" cy="5054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/>
              <a:t>We</a:t>
            </a:r>
            <a:r>
              <a:rPr dirty="0" sz="3150" spc="-25"/>
              <a:t> </a:t>
            </a:r>
            <a:r>
              <a:rPr dirty="0" sz="3150"/>
              <a:t>Are</a:t>
            </a:r>
            <a:r>
              <a:rPr dirty="0" sz="3150" spc="-20"/>
              <a:t> </a:t>
            </a:r>
            <a:r>
              <a:rPr dirty="0" sz="3150"/>
              <a:t>Building</a:t>
            </a:r>
            <a:r>
              <a:rPr dirty="0" sz="3150" spc="-20"/>
              <a:t> </a:t>
            </a:r>
            <a:r>
              <a:rPr dirty="0" sz="3150"/>
              <a:t>the</a:t>
            </a:r>
            <a:r>
              <a:rPr dirty="0" sz="3150" spc="-20"/>
              <a:t> </a:t>
            </a:r>
            <a:r>
              <a:rPr dirty="0" sz="3150"/>
              <a:t>Future</a:t>
            </a:r>
            <a:r>
              <a:rPr dirty="0" sz="3150" spc="-20"/>
              <a:t> </a:t>
            </a:r>
            <a:r>
              <a:rPr dirty="0" sz="3150" spc="-10"/>
              <a:t>Together</a:t>
            </a:r>
            <a:endParaRPr sz="3150"/>
          </a:p>
        </p:txBody>
      </p:sp>
      <p:sp>
        <p:nvSpPr>
          <p:cNvPr id="5" name="object 5" descr=""/>
          <p:cNvSpPr/>
          <p:nvPr/>
        </p:nvSpPr>
        <p:spPr>
          <a:xfrm>
            <a:off x="661489" y="2784170"/>
            <a:ext cx="5340350" cy="2105025"/>
          </a:xfrm>
          <a:custGeom>
            <a:avLst/>
            <a:gdLst/>
            <a:ahLst/>
            <a:cxnLst/>
            <a:rect l="l" t="t" r="r" b="b"/>
            <a:pathLst>
              <a:path w="5340350" h="2105025">
                <a:moveTo>
                  <a:pt x="5305044" y="0"/>
                </a:moveTo>
                <a:lnTo>
                  <a:pt x="34912" y="0"/>
                </a:lnTo>
                <a:lnTo>
                  <a:pt x="21377" y="2761"/>
                </a:lnTo>
                <a:lnTo>
                  <a:pt x="10274" y="10274"/>
                </a:lnTo>
                <a:lnTo>
                  <a:pt x="2761" y="21377"/>
                </a:lnTo>
                <a:lnTo>
                  <a:pt x="0" y="34912"/>
                </a:lnTo>
                <a:lnTo>
                  <a:pt x="0" y="2069528"/>
                </a:lnTo>
                <a:lnTo>
                  <a:pt x="2761" y="2083063"/>
                </a:lnTo>
                <a:lnTo>
                  <a:pt x="10274" y="2094166"/>
                </a:lnTo>
                <a:lnTo>
                  <a:pt x="21377" y="2101678"/>
                </a:lnTo>
                <a:lnTo>
                  <a:pt x="34912" y="2104440"/>
                </a:lnTo>
                <a:lnTo>
                  <a:pt x="5305044" y="2104440"/>
                </a:lnTo>
                <a:lnTo>
                  <a:pt x="5318578" y="2101678"/>
                </a:lnTo>
                <a:lnTo>
                  <a:pt x="5329682" y="2094166"/>
                </a:lnTo>
                <a:lnTo>
                  <a:pt x="5337194" y="2083063"/>
                </a:lnTo>
                <a:lnTo>
                  <a:pt x="5339956" y="2069528"/>
                </a:lnTo>
                <a:lnTo>
                  <a:pt x="5339956" y="34912"/>
                </a:lnTo>
                <a:lnTo>
                  <a:pt x="5337194" y="21377"/>
                </a:lnTo>
                <a:lnTo>
                  <a:pt x="5329682" y="10274"/>
                </a:lnTo>
                <a:lnTo>
                  <a:pt x="5318578" y="2761"/>
                </a:lnTo>
                <a:lnTo>
                  <a:pt x="5305044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33195" y="2996323"/>
            <a:ext cx="4787265" cy="1581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350">
                <a:latin typeface="Arial"/>
                <a:cs typeface="Arial"/>
              </a:rPr>
              <a:t>Our</a:t>
            </a:r>
            <a:r>
              <a:rPr dirty="0" sz="2350" spc="-25">
                <a:latin typeface="Arial"/>
                <a:cs typeface="Arial"/>
              </a:rPr>
              <a:t> </a:t>
            </a:r>
            <a:r>
              <a:rPr dirty="0" sz="2350" spc="-10">
                <a:latin typeface="Arial"/>
                <a:cs typeface="Arial"/>
              </a:rPr>
              <a:t>Vision</a:t>
            </a:r>
            <a:endParaRPr sz="2350">
              <a:latin typeface="Arial"/>
              <a:cs typeface="Arial"/>
            </a:endParaRPr>
          </a:p>
          <a:p>
            <a:pPr algn="just" marL="12700" marR="5080">
              <a:lnSpc>
                <a:spcPct val="119900"/>
              </a:lnSpc>
              <a:spcBef>
                <a:spcPts val="2305"/>
              </a:spcBef>
            </a:pPr>
            <a:r>
              <a:rPr dirty="0" sz="1650">
                <a:latin typeface="Arial"/>
                <a:cs typeface="Arial"/>
              </a:rPr>
              <a:t>In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world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where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every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drop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of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clean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water</a:t>
            </a:r>
            <a:r>
              <a:rPr dirty="0" sz="1650" spc="-10">
                <a:latin typeface="Arial"/>
                <a:cs typeface="Arial"/>
              </a:rPr>
              <a:t> matters, </a:t>
            </a:r>
            <a:r>
              <a:rPr dirty="0" sz="1650">
                <a:latin typeface="Arial"/>
                <a:cs typeface="Arial"/>
              </a:rPr>
              <a:t>to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become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global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reference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point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for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safe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water </a:t>
            </a:r>
            <a:r>
              <a:rPr dirty="0" sz="1650">
                <a:latin typeface="Arial"/>
                <a:cs typeface="Arial"/>
              </a:rPr>
              <a:t>conveyance</a:t>
            </a:r>
            <a:r>
              <a:rPr dirty="0" sz="1650" spc="-4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systems.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4929" y="5920295"/>
            <a:ext cx="1507070" cy="937704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6169990" y="2783395"/>
            <a:ext cx="5340350" cy="2105025"/>
          </a:xfrm>
          <a:custGeom>
            <a:avLst/>
            <a:gdLst/>
            <a:ahLst/>
            <a:cxnLst/>
            <a:rect l="l" t="t" r="r" b="b"/>
            <a:pathLst>
              <a:path w="5340350" h="2105025">
                <a:moveTo>
                  <a:pt x="5288203" y="0"/>
                </a:moveTo>
                <a:lnTo>
                  <a:pt x="51853" y="0"/>
                </a:lnTo>
                <a:lnTo>
                  <a:pt x="31750" y="4101"/>
                </a:lnTo>
                <a:lnTo>
                  <a:pt x="15259" y="15259"/>
                </a:lnTo>
                <a:lnTo>
                  <a:pt x="4101" y="31750"/>
                </a:lnTo>
                <a:lnTo>
                  <a:pt x="0" y="51854"/>
                </a:lnTo>
                <a:lnTo>
                  <a:pt x="0" y="2052586"/>
                </a:lnTo>
                <a:lnTo>
                  <a:pt x="4101" y="2072690"/>
                </a:lnTo>
                <a:lnTo>
                  <a:pt x="15259" y="2089181"/>
                </a:lnTo>
                <a:lnTo>
                  <a:pt x="31750" y="2100339"/>
                </a:lnTo>
                <a:lnTo>
                  <a:pt x="51853" y="2104440"/>
                </a:lnTo>
                <a:lnTo>
                  <a:pt x="5288203" y="2104440"/>
                </a:lnTo>
                <a:lnTo>
                  <a:pt x="5308302" y="2100339"/>
                </a:lnTo>
                <a:lnTo>
                  <a:pt x="5324794" y="2089181"/>
                </a:lnTo>
                <a:lnTo>
                  <a:pt x="5335954" y="2072690"/>
                </a:lnTo>
                <a:lnTo>
                  <a:pt x="5340057" y="2052586"/>
                </a:lnTo>
                <a:lnTo>
                  <a:pt x="5340057" y="51854"/>
                </a:lnTo>
                <a:lnTo>
                  <a:pt x="5335954" y="31750"/>
                </a:lnTo>
                <a:lnTo>
                  <a:pt x="5324794" y="15259"/>
                </a:lnTo>
                <a:lnTo>
                  <a:pt x="5308302" y="4101"/>
                </a:lnTo>
                <a:lnTo>
                  <a:pt x="5288203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233490" y="2880283"/>
            <a:ext cx="1617345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>
                <a:latin typeface="Arial"/>
                <a:cs typeface="Arial"/>
              </a:rPr>
              <a:t>Our</a:t>
            </a:r>
            <a:r>
              <a:rPr dirty="0" sz="2350" spc="-25">
                <a:latin typeface="Arial"/>
                <a:cs typeface="Arial"/>
              </a:rPr>
              <a:t> </a:t>
            </a:r>
            <a:r>
              <a:rPr dirty="0" sz="2350" spc="-10">
                <a:latin typeface="Arial"/>
                <a:cs typeface="Arial"/>
              </a:rPr>
              <a:t>Mission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33490" y="3598443"/>
            <a:ext cx="511175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latin typeface="Arial"/>
                <a:cs typeface="Arial"/>
              </a:rPr>
              <a:t>With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every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product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we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manufacture,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we</a:t>
            </a:r>
            <a:r>
              <a:rPr dirty="0" sz="1650" spc="-20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protect </a:t>
            </a:r>
            <a:r>
              <a:rPr dirty="0" sz="1650">
                <a:latin typeface="Arial"/>
                <a:cs typeface="Arial"/>
              </a:rPr>
              <a:t>families’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health,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contractors’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reputations,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and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the</a:t>
            </a:r>
            <a:r>
              <a:rPr dirty="0" sz="1650" spc="-25">
                <a:latin typeface="Arial"/>
                <a:cs typeface="Arial"/>
              </a:rPr>
              <a:t> </a:t>
            </a:r>
            <a:r>
              <a:rPr dirty="0" sz="1650" spc="-10">
                <a:latin typeface="Arial"/>
                <a:cs typeface="Arial"/>
              </a:rPr>
              <a:t>future </a:t>
            </a:r>
            <a:r>
              <a:rPr dirty="0" sz="1650">
                <a:latin typeface="Arial"/>
                <a:cs typeface="Arial"/>
              </a:rPr>
              <a:t>of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our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communities.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Trust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is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not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a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promise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to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us;</a:t>
            </a:r>
            <a:r>
              <a:rPr dirty="0" sz="1650" spc="-15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it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is</a:t>
            </a:r>
            <a:r>
              <a:rPr dirty="0" sz="1650" spc="-10">
                <a:latin typeface="Arial"/>
                <a:cs typeface="Arial"/>
              </a:rPr>
              <a:t> </a:t>
            </a:r>
            <a:r>
              <a:rPr dirty="0" sz="1650" spc="-50">
                <a:latin typeface="Arial"/>
                <a:cs typeface="Arial"/>
              </a:rPr>
              <a:t>a </a:t>
            </a:r>
            <a:r>
              <a:rPr dirty="0" sz="1650">
                <a:latin typeface="Arial"/>
                <a:cs typeface="Arial"/>
              </a:rPr>
              <a:t>discipline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reproduced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>
                <a:latin typeface="Arial"/>
                <a:cs typeface="Arial"/>
              </a:rPr>
              <a:t>every</a:t>
            </a:r>
            <a:r>
              <a:rPr dirty="0" sz="1650" spc="-30">
                <a:latin typeface="Arial"/>
                <a:cs typeface="Arial"/>
              </a:rPr>
              <a:t> </a:t>
            </a:r>
            <a:r>
              <a:rPr dirty="0" sz="1650" spc="-20">
                <a:latin typeface="Arial"/>
                <a:cs typeface="Arial"/>
              </a:rPr>
              <a:t>day.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445" y="536771"/>
            <a:ext cx="129603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Our </a:t>
            </a:r>
            <a:r>
              <a:rPr dirty="0" sz="2000" spc="-10"/>
              <a:t>Values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2775445" y="916886"/>
            <a:ext cx="326262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49295" algn="l"/>
              </a:tabLst>
            </a:pPr>
            <a:r>
              <a:rPr dirty="0" u="sng" sz="700" spc="60">
                <a:solidFill>
                  <a:srgbClr val="383838"/>
                </a:solidFill>
                <a:uFill>
                  <a:solidFill>
                    <a:srgbClr val="1F4B8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700" spc="-35">
                <a:solidFill>
                  <a:srgbClr val="383838"/>
                </a:solidFill>
                <a:uFill>
                  <a:solidFill>
                    <a:srgbClr val="1F4B8E"/>
                  </a:solidFill>
                </a:uFill>
                <a:latin typeface="Arial"/>
                <a:cs typeface="Arial"/>
              </a:rPr>
              <a:t>01</a:t>
            </a:r>
            <a:r>
              <a:rPr dirty="0" u="sng" sz="700">
                <a:solidFill>
                  <a:srgbClr val="383838"/>
                </a:solidFill>
                <a:uFill>
                  <a:solidFill>
                    <a:srgbClr val="1F4B8E"/>
                  </a:solidFill>
                </a:uFill>
                <a:latin typeface="Arial"/>
                <a:cs typeface="Arial"/>
              </a:rPr>
              <a:t>	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775445" y="1114427"/>
            <a:ext cx="3054985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75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Trust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—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The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Cornerstone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ts val="880"/>
              </a:lnSpc>
              <a:spcBef>
                <a:spcPts val="45"/>
              </a:spcBef>
            </a:pPr>
            <a:r>
              <a:rPr dirty="0" sz="900">
                <a:latin typeface="Arial"/>
                <a:cs typeface="Arial"/>
              </a:rPr>
              <a:t>Our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comes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before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contract.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behavior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tested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much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products.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Trust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most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valuable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raw </a:t>
            </a:r>
            <a:r>
              <a:rPr dirty="0" sz="900" spc="-10">
                <a:latin typeface="Arial"/>
                <a:cs typeface="Arial"/>
              </a:rPr>
              <a:t>material—</a:t>
            </a:r>
            <a:r>
              <a:rPr dirty="0" sz="900">
                <a:latin typeface="Arial"/>
                <a:cs typeface="Arial"/>
              </a:rPr>
              <a:t>once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it’s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lost,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cannot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manufactured</a:t>
            </a:r>
            <a:r>
              <a:rPr dirty="0" sz="900" spc="-10">
                <a:latin typeface="Arial"/>
                <a:cs typeface="Arial"/>
              </a:rPr>
              <a:t> again.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06071" y="908345"/>
            <a:ext cx="1244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02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102273" y="1037638"/>
            <a:ext cx="3237230" cy="12700"/>
          </a:xfrm>
          <a:custGeom>
            <a:avLst/>
            <a:gdLst/>
            <a:ahLst/>
            <a:cxnLst/>
            <a:rect l="l" t="t" r="r" b="b"/>
            <a:pathLst>
              <a:path w="3237229" h="12700">
                <a:moveTo>
                  <a:pt x="3237014" y="0"/>
                </a:moveTo>
                <a:lnTo>
                  <a:pt x="0" y="0"/>
                </a:lnTo>
                <a:lnTo>
                  <a:pt x="0" y="12700"/>
                </a:lnTo>
                <a:lnTo>
                  <a:pt x="3237014" y="12700"/>
                </a:lnTo>
                <a:lnTo>
                  <a:pt x="3237014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115900" y="1024134"/>
            <a:ext cx="3258820" cy="1033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Consistency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Quality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latin typeface="Arial"/>
                <a:cs typeface="Arial"/>
              </a:rPr>
              <a:t>Whatever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first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batch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thousandth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batch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same. </a:t>
            </a:r>
            <a:r>
              <a:rPr dirty="0" sz="900">
                <a:latin typeface="Arial"/>
                <a:cs typeface="Arial"/>
              </a:rPr>
              <a:t>Quality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should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never be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 </a:t>
            </a:r>
            <a:r>
              <a:rPr dirty="0" sz="900" spc="-10">
                <a:latin typeface="Arial"/>
                <a:cs typeface="Arial"/>
              </a:rPr>
              <a:t>surprise—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 never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allow it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 </a:t>
            </a:r>
            <a:r>
              <a:rPr dirty="0" sz="900" spc="-25">
                <a:latin typeface="Arial"/>
                <a:cs typeface="Arial"/>
              </a:rPr>
              <a:t>be. </a:t>
            </a:r>
            <a:r>
              <a:rPr dirty="0" sz="900">
                <a:latin typeface="Arial"/>
                <a:cs typeface="Arial"/>
              </a:rPr>
              <a:t>Our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place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orders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complete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confidence;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manufacture </a:t>
            </a:r>
            <a:r>
              <a:rPr dirty="0" sz="900">
                <a:latin typeface="Arial"/>
                <a:cs typeface="Arial"/>
              </a:rPr>
              <a:t>with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full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attention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discipline.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That’s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why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provide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50-</a:t>
            </a:r>
            <a:r>
              <a:rPr dirty="0" sz="900" b="1">
                <a:latin typeface="Arial"/>
                <a:cs typeface="Arial"/>
              </a:rPr>
              <a:t>year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warranty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our</a:t>
            </a:r>
            <a:r>
              <a:rPr dirty="0" sz="900" spc="-10">
                <a:latin typeface="Arial"/>
                <a:cs typeface="Arial"/>
              </a:rPr>
              <a:t> prcustomersoducts.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04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22676" y="1937093"/>
            <a:ext cx="1244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03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31503" y="2089518"/>
            <a:ext cx="3182620" cy="843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75"/>
              </a:lnSpc>
              <a:spcBef>
                <a:spcPts val="100"/>
              </a:spcBef>
            </a:pPr>
            <a:r>
              <a:rPr dirty="0" sz="1350" spc="-10">
                <a:latin typeface="Trebuchet MS"/>
                <a:cs typeface="Trebuchet MS"/>
              </a:rPr>
              <a:t>Transparency</a:t>
            </a:r>
            <a:endParaRPr sz="1350">
              <a:latin typeface="Trebuchet MS"/>
              <a:cs typeface="Trebuchet MS"/>
            </a:endParaRPr>
          </a:p>
          <a:p>
            <a:pPr marL="12700" marR="5080">
              <a:lnSpc>
                <a:spcPts val="880"/>
              </a:lnSpc>
              <a:spcBef>
                <a:spcPts val="50"/>
              </a:spcBef>
            </a:pP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don’t</a:t>
            </a:r>
            <a:r>
              <a:rPr dirty="0" sz="900" spc="-10">
                <a:latin typeface="Arial"/>
                <a:cs typeface="Arial"/>
              </a:rPr>
              <a:t> hide—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manage.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numbers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0">
                <a:latin typeface="Arial"/>
                <a:cs typeface="Arial"/>
              </a:rPr>
              <a:t> processes, </a:t>
            </a:r>
            <a:r>
              <a:rPr dirty="0" sz="900">
                <a:latin typeface="Arial"/>
                <a:cs typeface="Arial"/>
              </a:rPr>
              <a:t>everything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visible.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hidden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agendas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inside,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and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leave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grey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areas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outside.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goal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going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public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ultimate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proof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commitment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transparency.</a:t>
            </a:r>
            <a:endParaRPr sz="9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550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05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118771" y="2064270"/>
            <a:ext cx="3237230" cy="12700"/>
          </a:xfrm>
          <a:custGeom>
            <a:avLst/>
            <a:gdLst/>
            <a:ahLst/>
            <a:cxnLst/>
            <a:rect l="l" t="t" r="r" b="b"/>
            <a:pathLst>
              <a:path w="3237229" h="12700">
                <a:moveTo>
                  <a:pt x="3237014" y="0"/>
                </a:moveTo>
                <a:lnTo>
                  <a:pt x="0" y="0"/>
                </a:lnTo>
                <a:lnTo>
                  <a:pt x="0" y="12700"/>
                </a:lnTo>
                <a:lnTo>
                  <a:pt x="3237014" y="12700"/>
                </a:lnTo>
                <a:lnTo>
                  <a:pt x="3237014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098082" y="2121534"/>
            <a:ext cx="322072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75"/>
              </a:lnSpc>
              <a:spcBef>
                <a:spcPts val="100"/>
              </a:spcBef>
            </a:pPr>
            <a:r>
              <a:rPr dirty="0" sz="1350" spc="-10">
                <a:latin typeface="Arial"/>
                <a:cs typeface="Arial"/>
              </a:rPr>
              <a:t>Ownership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ts val="869"/>
              </a:lnSpc>
              <a:spcBef>
                <a:spcPts val="55"/>
              </a:spcBef>
            </a:pP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don’t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make</a:t>
            </a:r>
            <a:r>
              <a:rPr dirty="0" sz="900" spc="-10">
                <a:latin typeface="Arial"/>
                <a:cs typeface="Arial"/>
              </a:rPr>
              <a:t> excuses—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deliver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solutions.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success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we </a:t>
            </a:r>
            <a:r>
              <a:rPr dirty="0" sz="900">
                <a:latin typeface="Arial"/>
                <a:cs typeface="Arial"/>
              </a:rPr>
              <a:t>say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“we,”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mistakes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 say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“I.”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Each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us thinks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acts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like </a:t>
            </a:r>
            <a:r>
              <a:rPr dirty="0" sz="900">
                <a:latin typeface="Arial"/>
                <a:cs typeface="Arial"/>
              </a:rPr>
              <a:t>an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owner of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Onur </a:t>
            </a:r>
            <a:r>
              <a:rPr dirty="0" sz="900" spc="-10">
                <a:latin typeface="Arial"/>
                <a:cs typeface="Arial"/>
              </a:rPr>
              <a:t>Plastik.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788145" y="2957766"/>
            <a:ext cx="3237230" cy="12700"/>
          </a:xfrm>
          <a:custGeom>
            <a:avLst/>
            <a:gdLst/>
            <a:ahLst/>
            <a:cxnLst/>
            <a:rect l="l" t="t" r="r" b="b"/>
            <a:pathLst>
              <a:path w="3237229" h="12700">
                <a:moveTo>
                  <a:pt x="3237014" y="0"/>
                </a:moveTo>
                <a:lnTo>
                  <a:pt x="0" y="0"/>
                </a:lnTo>
                <a:lnTo>
                  <a:pt x="0" y="12700"/>
                </a:lnTo>
                <a:lnTo>
                  <a:pt x="3237014" y="12700"/>
                </a:lnTo>
                <a:lnTo>
                  <a:pt x="3237014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822676" y="3041713"/>
            <a:ext cx="22199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Trebuchet MS"/>
                <a:cs typeface="Trebuchet MS"/>
              </a:rPr>
              <a:t>Responsibility</a:t>
            </a:r>
            <a:r>
              <a:rPr dirty="0" sz="1350" spc="-20">
                <a:latin typeface="Trebuchet MS"/>
                <a:cs typeface="Trebuchet MS"/>
              </a:rPr>
              <a:t> </a:t>
            </a:r>
            <a:r>
              <a:rPr dirty="0" sz="1350">
                <a:latin typeface="Trebuchet MS"/>
                <a:cs typeface="Trebuchet MS"/>
              </a:rPr>
              <a:t>for</a:t>
            </a:r>
            <a:r>
              <a:rPr dirty="0" sz="1350" spc="-15">
                <a:latin typeface="Trebuchet MS"/>
                <a:cs typeface="Trebuchet MS"/>
              </a:rPr>
              <a:t> </a:t>
            </a:r>
            <a:r>
              <a:rPr dirty="0" sz="1350">
                <a:latin typeface="Trebuchet MS"/>
                <a:cs typeface="Trebuchet MS"/>
              </a:rPr>
              <a:t>the</a:t>
            </a:r>
            <a:r>
              <a:rPr dirty="0" sz="1350" spc="-20">
                <a:latin typeface="Trebuchet MS"/>
                <a:cs typeface="Trebuchet MS"/>
              </a:rPr>
              <a:t> </a:t>
            </a:r>
            <a:r>
              <a:rPr dirty="0" sz="1350" spc="-10">
                <a:latin typeface="Trebuchet MS"/>
                <a:cs typeface="Trebuchet MS"/>
              </a:rPr>
              <a:t>Future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06909" y="2808579"/>
            <a:ext cx="1244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06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6110782" y="2954070"/>
            <a:ext cx="3237230" cy="12700"/>
          </a:xfrm>
          <a:custGeom>
            <a:avLst/>
            <a:gdLst/>
            <a:ahLst/>
            <a:cxnLst/>
            <a:rect l="l" t="t" r="r" b="b"/>
            <a:pathLst>
              <a:path w="3237229" h="12700">
                <a:moveTo>
                  <a:pt x="3237014" y="0"/>
                </a:moveTo>
                <a:lnTo>
                  <a:pt x="0" y="0"/>
                </a:lnTo>
                <a:lnTo>
                  <a:pt x="0" y="12700"/>
                </a:lnTo>
                <a:lnTo>
                  <a:pt x="3237014" y="12700"/>
                </a:lnTo>
                <a:lnTo>
                  <a:pt x="3237014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106071" y="2993987"/>
            <a:ext cx="139700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End-User </a:t>
            </a:r>
            <a:r>
              <a:rPr dirty="0" sz="1350" spc="-10">
                <a:latin typeface="Arial"/>
                <a:cs typeface="Arial"/>
              </a:rPr>
              <a:t>Mindset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822676" y="3210771"/>
            <a:ext cx="65411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0" algn="l"/>
              </a:tabLst>
            </a:pP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manufacture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today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tomorrow’s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world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mind.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From</a:t>
            </a:r>
            <a:r>
              <a:rPr dirty="0" sz="900">
                <a:latin typeface="Arial"/>
                <a:cs typeface="Arial"/>
              </a:rPr>
              <a:t>	</a:t>
            </a:r>
            <a:r>
              <a:rPr dirty="0" baseline="6172" sz="1350">
                <a:latin typeface="Arial"/>
                <a:cs typeface="Arial"/>
              </a:rPr>
              <a:t>At</a:t>
            </a:r>
            <a:r>
              <a:rPr dirty="0" baseline="6172" sz="1350" spc="-30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the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end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of</a:t>
            </a:r>
            <a:r>
              <a:rPr dirty="0" baseline="6172" sz="1350" spc="-7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every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pipe,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there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is</a:t>
            </a:r>
            <a:r>
              <a:rPr dirty="0" baseline="6172" sz="1350" spc="-7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a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family.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We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act</a:t>
            </a:r>
            <a:r>
              <a:rPr dirty="0" baseline="6172" sz="1350" spc="-7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as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if</a:t>
            </a:r>
            <a:r>
              <a:rPr dirty="0" baseline="6172" sz="1350" spc="-15">
                <a:latin typeface="Arial"/>
                <a:cs typeface="Arial"/>
              </a:rPr>
              <a:t> </a:t>
            </a:r>
            <a:r>
              <a:rPr dirty="0" baseline="6172" sz="1350">
                <a:latin typeface="Arial"/>
                <a:cs typeface="Arial"/>
              </a:rPr>
              <a:t>the</a:t>
            </a:r>
            <a:r>
              <a:rPr dirty="0" baseline="6172" sz="1350" spc="-7">
                <a:latin typeface="Arial"/>
                <a:cs typeface="Arial"/>
              </a:rPr>
              <a:t> </a:t>
            </a:r>
            <a:r>
              <a:rPr dirty="0" baseline="6172" sz="1350" spc="-15">
                <a:latin typeface="Arial"/>
                <a:cs typeface="Arial"/>
              </a:rPr>
              <a:t>water</a:t>
            </a:r>
            <a:endParaRPr baseline="6172" sz="13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797276" y="3321896"/>
            <a:ext cx="63766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energy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waste,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packaging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logistics,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aim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leave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flowing</a:t>
            </a:r>
            <a:r>
              <a:rPr dirty="0" baseline="-9259" sz="1350" spc="-22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from</a:t>
            </a:r>
            <a:r>
              <a:rPr dirty="0" baseline="-9259" sz="1350" spc="-15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the</a:t>
            </a:r>
            <a:r>
              <a:rPr dirty="0" baseline="-9259" sz="1350" spc="-22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tap</a:t>
            </a:r>
            <a:r>
              <a:rPr dirty="0" baseline="-9259" sz="1350" spc="-15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will</a:t>
            </a:r>
            <a:r>
              <a:rPr dirty="0" baseline="-9259" sz="1350" spc="-22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be</a:t>
            </a:r>
            <a:r>
              <a:rPr dirty="0" baseline="-9259" sz="1350" spc="-15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consumed</a:t>
            </a:r>
            <a:r>
              <a:rPr dirty="0" baseline="-9259" sz="1350" spc="-22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by</a:t>
            </a:r>
            <a:r>
              <a:rPr dirty="0" baseline="-9259" sz="1350" spc="-15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our</a:t>
            </a:r>
            <a:r>
              <a:rPr dirty="0" baseline="-9259" sz="1350" spc="-22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own</a:t>
            </a:r>
            <a:r>
              <a:rPr dirty="0" baseline="-9259" sz="1350" spc="-15">
                <a:latin typeface="Arial"/>
                <a:cs typeface="Arial"/>
              </a:rPr>
              <a:t> </a:t>
            </a:r>
            <a:r>
              <a:rPr dirty="0" baseline="-9259" sz="1350">
                <a:latin typeface="Arial"/>
                <a:cs typeface="Arial"/>
              </a:rPr>
              <a:t>child.</a:t>
            </a:r>
            <a:r>
              <a:rPr dirty="0" baseline="-9259" sz="1350" spc="-22">
                <a:latin typeface="Arial"/>
                <a:cs typeface="Arial"/>
              </a:rPr>
              <a:t> </a:t>
            </a:r>
            <a:r>
              <a:rPr dirty="0" baseline="-9259" sz="1350" spc="-37">
                <a:latin typeface="Arial"/>
                <a:cs typeface="Arial"/>
              </a:rPr>
              <a:t>Our</a:t>
            </a:r>
            <a:endParaRPr baseline="-9259" sz="13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822676" y="3433021"/>
            <a:ext cx="25215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little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trace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possible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every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decision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make.</a:t>
            </a:r>
            <a:endParaRPr sz="9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715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07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106071" y="3412198"/>
            <a:ext cx="2748915" cy="38163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900">
                <a:latin typeface="Arial"/>
                <a:cs typeface="Arial"/>
              </a:rPr>
              <a:t>product may be </a:t>
            </a:r>
            <a:r>
              <a:rPr dirty="0" sz="900" spc="-10">
                <a:latin typeface="Arial"/>
                <a:cs typeface="Arial"/>
              </a:rPr>
              <a:t>invisible—</a:t>
            </a:r>
            <a:r>
              <a:rPr dirty="0" sz="900">
                <a:latin typeface="Arial"/>
                <a:cs typeface="Arial"/>
              </a:rPr>
              <a:t>but our responsibility is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not.</a:t>
            </a:r>
            <a:endParaRPr sz="9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85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08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805328" y="3842207"/>
            <a:ext cx="3124835" cy="843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Operational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Discipline</a:t>
            </a:r>
            <a:endParaRPr sz="13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latin typeface="Arial"/>
                <a:cs typeface="Arial"/>
              </a:rPr>
              <a:t>Standards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suggestions—they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10">
                <a:latin typeface="Arial"/>
                <a:cs typeface="Arial"/>
              </a:rPr>
              <a:t> non-</a:t>
            </a:r>
            <a:r>
              <a:rPr dirty="0" sz="900">
                <a:latin typeface="Arial"/>
                <a:cs typeface="Arial"/>
              </a:rPr>
              <a:t>negotiable.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We </a:t>
            </a:r>
            <a:r>
              <a:rPr dirty="0" sz="900">
                <a:latin typeface="Arial"/>
                <a:cs typeface="Arial"/>
              </a:rPr>
              <a:t>choose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right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way,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shortcuts.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Undisciplined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production </a:t>
            </a:r>
            <a:r>
              <a:rPr dirty="0" sz="900">
                <a:latin typeface="Arial"/>
                <a:cs typeface="Arial"/>
              </a:rPr>
              <a:t>leads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unsafe</a:t>
            </a:r>
            <a:r>
              <a:rPr dirty="0" sz="900" spc="-10">
                <a:latin typeface="Arial"/>
                <a:cs typeface="Arial"/>
              </a:rPr>
              <a:t> products</a:t>
            </a:r>
            <a:r>
              <a:rPr dirty="0" sz="1350" spc="-10"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185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09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098082" y="3801643"/>
            <a:ext cx="3061970" cy="8807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Continuous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Improvement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you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say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“done”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day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decline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begins.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never </a:t>
            </a:r>
            <a:r>
              <a:rPr dirty="0" sz="900">
                <a:latin typeface="Arial"/>
                <a:cs typeface="Arial"/>
              </a:rPr>
              <a:t>say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“good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enough.”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machinery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management,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from </a:t>
            </a:r>
            <a:r>
              <a:rPr dirty="0" sz="900">
                <a:latin typeface="Arial"/>
                <a:cs typeface="Arial"/>
              </a:rPr>
              <a:t>production to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communication,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continuously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improve </a:t>
            </a:r>
            <a:r>
              <a:rPr dirty="0" sz="900">
                <a:latin typeface="Arial"/>
                <a:cs typeface="Arial"/>
              </a:rPr>
              <a:t>everything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25">
                <a:latin typeface="Arial"/>
                <a:cs typeface="Arial"/>
              </a:rPr>
              <a:t> do.</a:t>
            </a:r>
            <a:endParaRPr sz="900">
              <a:latin typeface="Arial"/>
              <a:cs typeface="Arial"/>
            </a:endParaRPr>
          </a:p>
          <a:p>
            <a:pPr marL="20955">
              <a:lnSpc>
                <a:spcPts val="780"/>
              </a:lnSpc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10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2835376" y="4689017"/>
            <a:ext cx="6512559" cy="13970"/>
          </a:xfrm>
          <a:custGeom>
            <a:avLst/>
            <a:gdLst/>
            <a:ahLst/>
            <a:cxnLst/>
            <a:rect l="l" t="t" r="r" b="b"/>
            <a:pathLst>
              <a:path w="6512559" h="13970">
                <a:moveTo>
                  <a:pt x="3237014" y="762"/>
                </a:moveTo>
                <a:lnTo>
                  <a:pt x="0" y="762"/>
                </a:lnTo>
                <a:lnTo>
                  <a:pt x="0" y="13462"/>
                </a:lnTo>
                <a:lnTo>
                  <a:pt x="3237014" y="13462"/>
                </a:lnTo>
                <a:lnTo>
                  <a:pt x="3237014" y="762"/>
                </a:lnTo>
                <a:close/>
              </a:path>
              <a:path w="6512559" h="13970">
                <a:moveTo>
                  <a:pt x="6512420" y="0"/>
                </a:moveTo>
                <a:lnTo>
                  <a:pt x="3275406" y="0"/>
                </a:lnTo>
                <a:lnTo>
                  <a:pt x="3275406" y="12700"/>
                </a:lnTo>
                <a:lnTo>
                  <a:pt x="6512420" y="12700"/>
                </a:lnTo>
                <a:lnTo>
                  <a:pt x="6512420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2805328" y="4728883"/>
            <a:ext cx="3232150" cy="828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Team</a:t>
            </a:r>
            <a:r>
              <a:rPr dirty="0" sz="1350" spc="-10">
                <a:latin typeface="Arial"/>
                <a:cs typeface="Arial"/>
              </a:rPr>
              <a:t> Intelligence</a:t>
            </a:r>
            <a:endParaRPr sz="13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build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championship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teams,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star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players.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don’t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hoard knowledge—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share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it.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elevate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another.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Ego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stays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at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door;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only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“we”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enters.</a:t>
            </a:r>
            <a:endParaRPr sz="9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610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11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06071" y="4725022"/>
            <a:ext cx="3136265" cy="831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Speed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&amp;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Agility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move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problems,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solve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them.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Problems </a:t>
            </a:r>
            <a:r>
              <a:rPr dirty="0" sz="900">
                <a:latin typeface="Arial"/>
                <a:cs typeface="Arial"/>
              </a:rPr>
              <a:t>that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wait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grow—ours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shrink.</a:t>
            </a:r>
            <a:r>
              <a:rPr dirty="0" sz="900" spc="-10">
                <a:latin typeface="Arial"/>
                <a:cs typeface="Arial"/>
              </a:rPr>
              <a:t> Decision-</a:t>
            </a:r>
            <a:r>
              <a:rPr dirty="0" sz="900">
                <a:latin typeface="Arial"/>
                <a:cs typeface="Arial"/>
              </a:rPr>
              <a:t>making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takes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courage,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with</a:t>
            </a:r>
            <a:r>
              <a:rPr dirty="0" sz="900" spc="-10">
                <a:latin typeface="Arial"/>
                <a:cs typeface="Arial"/>
              </a:rPr>
              <a:t> courage.</a:t>
            </a:r>
            <a:endParaRPr sz="9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30"/>
              </a:spcBef>
            </a:pPr>
            <a:r>
              <a:rPr dirty="0" sz="700" spc="-25">
                <a:solidFill>
                  <a:srgbClr val="383838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4929" y="5920295"/>
            <a:ext cx="1507070" cy="937704"/>
          </a:xfrm>
          <a:prstGeom prst="rect">
            <a:avLst/>
          </a:prstGeom>
        </p:spPr>
      </p:pic>
      <p:sp>
        <p:nvSpPr>
          <p:cNvPr id="27" name="object 27" descr=""/>
          <p:cNvSpPr/>
          <p:nvPr/>
        </p:nvSpPr>
        <p:spPr>
          <a:xfrm>
            <a:off x="2835376" y="5566028"/>
            <a:ext cx="3237230" cy="12700"/>
          </a:xfrm>
          <a:custGeom>
            <a:avLst/>
            <a:gdLst/>
            <a:ahLst/>
            <a:cxnLst/>
            <a:rect l="l" t="t" r="r" b="b"/>
            <a:pathLst>
              <a:path w="3237229" h="12700">
                <a:moveTo>
                  <a:pt x="3237014" y="0"/>
                </a:moveTo>
                <a:lnTo>
                  <a:pt x="0" y="0"/>
                </a:lnTo>
                <a:lnTo>
                  <a:pt x="0" y="12700"/>
                </a:lnTo>
                <a:lnTo>
                  <a:pt x="3237014" y="12700"/>
                </a:lnTo>
                <a:lnTo>
                  <a:pt x="3237014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822676" y="5549696"/>
            <a:ext cx="3150235" cy="781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Legacy &amp; </a:t>
            </a:r>
            <a:r>
              <a:rPr dirty="0" sz="1350" spc="-10">
                <a:latin typeface="Arial"/>
                <a:cs typeface="Arial"/>
              </a:rPr>
              <a:t>Continuity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protect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founder’s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effort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scale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0">
                <a:latin typeface="Arial"/>
                <a:cs typeface="Arial"/>
              </a:rPr>
              <a:t> second </a:t>
            </a:r>
            <a:r>
              <a:rPr dirty="0" sz="900">
                <a:latin typeface="Arial"/>
                <a:cs typeface="Arial"/>
              </a:rPr>
              <a:t>generation.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foundation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Dr.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Adnan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Akay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laid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1999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our </a:t>
            </a:r>
            <a:r>
              <a:rPr dirty="0" sz="900">
                <a:latin typeface="Arial"/>
                <a:cs typeface="Arial"/>
              </a:rPr>
              <a:t>compass.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draw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strength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past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invest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the </a:t>
            </a:r>
            <a:r>
              <a:rPr dirty="0" sz="900" spc="-10">
                <a:latin typeface="Arial"/>
                <a:cs typeface="Arial"/>
              </a:rPr>
              <a:t>future.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089573" y="5579706"/>
            <a:ext cx="306705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470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Ethical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Backbone</a:t>
            </a:r>
            <a:endParaRPr sz="1350">
              <a:latin typeface="Arial"/>
              <a:cs typeface="Arial"/>
            </a:endParaRPr>
          </a:p>
          <a:p>
            <a:pPr algn="just" marL="12700" marR="5080">
              <a:lnSpc>
                <a:spcPts val="869"/>
              </a:lnSpc>
              <a:spcBef>
                <a:spcPts val="55"/>
              </a:spcBef>
            </a:pPr>
            <a:r>
              <a:rPr dirty="0" sz="900">
                <a:latin typeface="Arial"/>
                <a:cs typeface="Arial"/>
              </a:rPr>
              <a:t>We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don’t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work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that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profitable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wrong.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Winning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the </a:t>
            </a:r>
            <a:r>
              <a:rPr dirty="0" sz="900">
                <a:latin typeface="Arial"/>
                <a:cs typeface="Arial"/>
              </a:rPr>
              <a:t>long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run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means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willing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lose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short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term.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our </a:t>
            </a:r>
            <a:r>
              <a:rPr dirty="0" sz="900">
                <a:latin typeface="Arial"/>
                <a:cs typeface="Arial"/>
              </a:rPr>
              <a:t>business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relationships,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honesty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never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negotiation.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2835376" y="6452399"/>
            <a:ext cx="6521450" cy="18415"/>
          </a:xfrm>
          <a:custGeom>
            <a:avLst/>
            <a:gdLst/>
            <a:ahLst/>
            <a:cxnLst/>
            <a:rect l="l" t="t" r="r" b="b"/>
            <a:pathLst>
              <a:path w="6521450" h="18414">
                <a:moveTo>
                  <a:pt x="6521246" y="0"/>
                </a:moveTo>
                <a:lnTo>
                  <a:pt x="0" y="0"/>
                </a:lnTo>
                <a:lnTo>
                  <a:pt x="0" y="18160"/>
                </a:lnTo>
                <a:lnTo>
                  <a:pt x="6521246" y="18160"/>
                </a:lnTo>
                <a:lnTo>
                  <a:pt x="6521246" y="0"/>
                </a:lnTo>
                <a:close/>
              </a:path>
            </a:pathLst>
          </a:custGeom>
          <a:solidFill>
            <a:srgbClr val="383838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2805328" y="6527444"/>
            <a:ext cx="5773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Join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elevating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Onur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Plastik’s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corporate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standards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growing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value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creation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together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with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our</a:t>
            </a:r>
            <a:r>
              <a:rPr dirty="0" sz="900" spc="-10">
                <a:latin typeface="Arial"/>
                <a:cs typeface="Arial"/>
              </a:rPr>
              <a:t> stakeholders.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6118771" y="5564352"/>
            <a:ext cx="3237230" cy="12700"/>
          </a:xfrm>
          <a:custGeom>
            <a:avLst/>
            <a:gdLst/>
            <a:ahLst/>
            <a:cxnLst/>
            <a:rect l="l" t="t" r="r" b="b"/>
            <a:pathLst>
              <a:path w="3237229" h="12700">
                <a:moveTo>
                  <a:pt x="3237014" y="0"/>
                </a:moveTo>
                <a:lnTo>
                  <a:pt x="0" y="0"/>
                </a:lnTo>
                <a:lnTo>
                  <a:pt x="0" y="12700"/>
                </a:lnTo>
                <a:lnTo>
                  <a:pt x="3237014" y="12700"/>
                </a:lnTo>
                <a:lnTo>
                  <a:pt x="3237014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818028" y="3808120"/>
            <a:ext cx="3237230" cy="12700"/>
          </a:xfrm>
          <a:custGeom>
            <a:avLst/>
            <a:gdLst/>
            <a:ahLst/>
            <a:cxnLst/>
            <a:rect l="l" t="t" r="r" b="b"/>
            <a:pathLst>
              <a:path w="3237229" h="12700">
                <a:moveTo>
                  <a:pt x="3237014" y="0"/>
                </a:moveTo>
                <a:lnTo>
                  <a:pt x="0" y="0"/>
                </a:lnTo>
                <a:lnTo>
                  <a:pt x="0" y="12700"/>
                </a:lnTo>
                <a:lnTo>
                  <a:pt x="3237014" y="12700"/>
                </a:lnTo>
                <a:lnTo>
                  <a:pt x="3237014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118771" y="3809212"/>
            <a:ext cx="3237230" cy="12700"/>
          </a:xfrm>
          <a:custGeom>
            <a:avLst/>
            <a:gdLst/>
            <a:ahLst/>
            <a:cxnLst/>
            <a:rect l="l" t="t" r="r" b="b"/>
            <a:pathLst>
              <a:path w="3237229" h="12700">
                <a:moveTo>
                  <a:pt x="3237014" y="0"/>
                </a:moveTo>
                <a:lnTo>
                  <a:pt x="0" y="0"/>
                </a:lnTo>
                <a:lnTo>
                  <a:pt x="0" y="12700"/>
                </a:lnTo>
                <a:lnTo>
                  <a:pt x="3237014" y="12700"/>
                </a:lnTo>
                <a:lnTo>
                  <a:pt x="3237014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835376" y="2076564"/>
            <a:ext cx="3237230" cy="12700"/>
          </a:xfrm>
          <a:custGeom>
            <a:avLst/>
            <a:gdLst/>
            <a:ahLst/>
            <a:cxnLst/>
            <a:rect l="l" t="t" r="r" b="b"/>
            <a:pathLst>
              <a:path w="3237229" h="12700">
                <a:moveTo>
                  <a:pt x="3237014" y="0"/>
                </a:moveTo>
                <a:lnTo>
                  <a:pt x="0" y="0"/>
                </a:lnTo>
                <a:lnTo>
                  <a:pt x="0" y="12700"/>
                </a:lnTo>
                <a:lnTo>
                  <a:pt x="3237014" y="12700"/>
                </a:lnTo>
                <a:lnTo>
                  <a:pt x="3237014" y="0"/>
                </a:lnTo>
                <a:close/>
              </a:path>
            </a:pathLst>
          </a:custGeom>
          <a:solidFill>
            <a:srgbClr val="1F4B8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29555" y="416504"/>
            <a:ext cx="1218565" cy="217804"/>
          </a:xfrm>
          <a:custGeom>
            <a:avLst/>
            <a:gdLst/>
            <a:ahLst/>
            <a:cxnLst/>
            <a:rect l="l" t="t" r="r" b="b"/>
            <a:pathLst>
              <a:path w="1218564" h="217804">
                <a:moveTo>
                  <a:pt x="1211380" y="0"/>
                </a:moveTo>
                <a:lnTo>
                  <a:pt x="7025" y="0"/>
                </a:lnTo>
                <a:lnTo>
                  <a:pt x="0" y="7023"/>
                </a:lnTo>
                <a:lnTo>
                  <a:pt x="0" y="15557"/>
                </a:lnTo>
                <a:lnTo>
                  <a:pt x="0" y="210654"/>
                </a:lnTo>
                <a:lnTo>
                  <a:pt x="7025" y="217690"/>
                </a:lnTo>
                <a:lnTo>
                  <a:pt x="1211380" y="217690"/>
                </a:lnTo>
                <a:lnTo>
                  <a:pt x="1218406" y="210654"/>
                </a:lnTo>
                <a:lnTo>
                  <a:pt x="1218406" y="7023"/>
                </a:lnTo>
                <a:lnTo>
                  <a:pt x="1211380" y="0"/>
                </a:lnTo>
                <a:close/>
              </a:path>
            </a:pathLst>
          </a:custGeom>
          <a:solidFill>
            <a:srgbClr val="FFDE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16855" y="469276"/>
            <a:ext cx="126111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latin typeface="Arial"/>
                <a:cs typeface="Arial"/>
              </a:rPr>
              <a:t>Corporate</a:t>
            </a:r>
            <a:r>
              <a:rPr dirty="0" sz="850" spc="1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Transformation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5031" y="697326"/>
            <a:ext cx="5505450" cy="4292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/>
              <a:t>We</a:t>
            </a:r>
            <a:r>
              <a:rPr dirty="0" sz="2650" spc="-55"/>
              <a:t> </a:t>
            </a:r>
            <a:r>
              <a:rPr dirty="0" sz="2650"/>
              <a:t>Are</a:t>
            </a:r>
            <a:r>
              <a:rPr dirty="0" sz="2650" spc="-55"/>
              <a:t> </a:t>
            </a:r>
            <a:r>
              <a:rPr dirty="0" sz="2650"/>
              <a:t>Building</a:t>
            </a:r>
            <a:r>
              <a:rPr dirty="0" sz="2650" spc="-55"/>
              <a:t> </a:t>
            </a:r>
            <a:r>
              <a:rPr dirty="0" sz="2650"/>
              <a:t>the</a:t>
            </a:r>
            <a:r>
              <a:rPr dirty="0" sz="2650" spc="-50"/>
              <a:t> </a:t>
            </a:r>
            <a:r>
              <a:rPr dirty="0" sz="2650"/>
              <a:t>Future</a:t>
            </a:r>
            <a:r>
              <a:rPr dirty="0" sz="2650" spc="-55"/>
              <a:t> </a:t>
            </a:r>
            <a:r>
              <a:rPr dirty="0" sz="2650" spc="-10"/>
              <a:t>Together</a:t>
            </a:r>
            <a:endParaRPr sz="2650"/>
          </a:p>
        </p:txBody>
      </p:sp>
      <p:sp>
        <p:nvSpPr>
          <p:cNvPr id="5" name="object 5" descr=""/>
          <p:cNvSpPr txBox="1"/>
          <p:nvPr/>
        </p:nvSpPr>
        <p:spPr>
          <a:xfrm>
            <a:off x="580797" y="1209560"/>
            <a:ext cx="5180330" cy="17900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18235">
              <a:lnSpc>
                <a:spcPct val="100000"/>
              </a:lnSpc>
              <a:spcBef>
                <a:spcPts val="100"/>
              </a:spcBef>
            </a:pPr>
            <a:r>
              <a:rPr dirty="0" sz="2650">
                <a:latin typeface="Trebuchet MS"/>
                <a:cs typeface="Trebuchet MS"/>
              </a:rPr>
              <a:t>1999:</a:t>
            </a:r>
            <a:r>
              <a:rPr dirty="0" sz="2650" spc="-70">
                <a:latin typeface="Trebuchet MS"/>
                <a:cs typeface="Trebuchet MS"/>
              </a:rPr>
              <a:t> </a:t>
            </a:r>
            <a:r>
              <a:rPr dirty="0" sz="2650">
                <a:latin typeface="Arial"/>
                <a:cs typeface="Arial"/>
              </a:rPr>
              <a:t>Foundation</a:t>
            </a:r>
            <a:r>
              <a:rPr dirty="0" sz="2650" spc="10">
                <a:latin typeface="Arial"/>
                <a:cs typeface="Arial"/>
              </a:rPr>
              <a:t> </a:t>
            </a:r>
            <a:r>
              <a:rPr dirty="0" sz="2650">
                <a:latin typeface="Trebuchet MS"/>
                <a:cs typeface="Trebuchet MS"/>
              </a:rPr>
              <a:t>&amp;</a:t>
            </a:r>
            <a:r>
              <a:rPr dirty="0" sz="2650" spc="-60">
                <a:latin typeface="Trebuchet MS"/>
                <a:cs typeface="Trebuchet MS"/>
              </a:rPr>
              <a:t> </a:t>
            </a:r>
            <a:r>
              <a:rPr dirty="0" sz="2650" spc="-10">
                <a:latin typeface="Trebuchet MS"/>
                <a:cs typeface="Trebuchet MS"/>
              </a:rPr>
              <a:t>Vision</a:t>
            </a:r>
            <a:endParaRPr sz="2650">
              <a:latin typeface="Trebuchet MS"/>
              <a:cs typeface="Trebuchet MS"/>
            </a:endParaRPr>
          </a:p>
          <a:p>
            <a:pPr algn="ctr" marL="57150" marR="370840">
              <a:lnSpc>
                <a:spcPts val="1380"/>
              </a:lnSpc>
              <a:spcBef>
                <a:spcPts val="1485"/>
              </a:spcBef>
            </a:pPr>
            <a:r>
              <a:rPr dirty="0" sz="1350">
                <a:latin typeface="Arial"/>
                <a:cs typeface="Arial"/>
              </a:rPr>
              <a:t>Founded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by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Dr.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Adnan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Akay,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Onur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Plastik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entered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the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industry </a:t>
            </a:r>
            <a:r>
              <a:rPr dirty="0" sz="1350">
                <a:latin typeface="Arial"/>
                <a:cs typeface="Arial"/>
              </a:rPr>
              <a:t>as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premium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manufacturer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of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PPRC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pipes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and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fittings.</a:t>
            </a:r>
            <a:r>
              <a:rPr dirty="0" sz="1350" spc="-10">
                <a:latin typeface="Arial"/>
                <a:cs typeface="Arial"/>
              </a:rPr>
              <a:t> Since </a:t>
            </a:r>
            <a:r>
              <a:rPr dirty="0" sz="1350">
                <a:latin typeface="Arial"/>
                <a:cs typeface="Arial"/>
              </a:rPr>
              <a:t>2000,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we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have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produced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our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own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molds,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achieving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fully </a:t>
            </a:r>
            <a:r>
              <a:rPr dirty="0" sz="1350">
                <a:latin typeface="Arial"/>
                <a:cs typeface="Arial"/>
              </a:rPr>
              <a:t>independent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manufacturing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capability.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50">
                <a:latin typeface="Arial"/>
                <a:cs typeface="Arial"/>
              </a:rPr>
              <a:t>Today,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we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offer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broad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product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range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with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175</a:t>
            </a:r>
            <a:r>
              <a:rPr dirty="0" sz="1150" spc="-2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molds</a:t>
            </a:r>
            <a:r>
              <a:rPr dirty="0" sz="1150" spc="-20" b="1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325</a:t>
            </a:r>
            <a:r>
              <a:rPr dirty="0" sz="1150" spc="-2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product</a:t>
            </a:r>
            <a:r>
              <a:rPr dirty="0" sz="1150" spc="-20" b="1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types</a:t>
            </a:r>
            <a:r>
              <a:rPr dirty="0" sz="1150" spc="-10"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36004" y="983683"/>
            <a:ext cx="5521960" cy="2042795"/>
          </a:xfrm>
          <a:prstGeom prst="rect">
            <a:avLst/>
          </a:prstGeom>
        </p:spPr>
        <p:txBody>
          <a:bodyPr wrap="square" lIns="0" tIns="239395" rIns="0" bIns="0" rtlCol="0" vert="horz">
            <a:spAutoFit/>
          </a:bodyPr>
          <a:lstStyle/>
          <a:p>
            <a:pPr marL="1003935">
              <a:lnSpc>
                <a:spcPct val="100000"/>
              </a:lnSpc>
              <a:spcBef>
                <a:spcPts val="1885"/>
              </a:spcBef>
            </a:pPr>
            <a:r>
              <a:rPr dirty="0" sz="2650">
                <a:latin typeface="Arial"/>
                <a:cs typeface="Arial"/>
              </a:rPr>
              <a:t>Today:</a:t>
            </a:r>
            <a:r>
              <a:rPr dirty="0" sz="2650" spc="-95">
                <a:latin typeface="Arial"/>
                <a:cs typeface="Arial"/>
              </a:rPr>
              <a:t> </a:t>
            </a:r>
            <a:r>
              <a:rPr dirty="0" sz="2650" spc="-25">
                <a:latin typeface="Arial"/>
                <a:cs typeface="Arial"/>
              </a:rPr>
              <a:t>Second-</a:t>
            </a:r>
            <a:r>
              <a:rPr dirty="0" sz="2650">
                <a:latin typeface="Arial"/>
                <a:cs typeface="Arial"/>
              </a:rPr>
              <a:t>Generation</a:t>
            </a:r>
            <a:r>
              <a:rPr dirty="0" sz="2650" spc="-95">
                <a:latin typeface="Arial"/>
                <a:cs typeface="Arial"/>
              </a:rPr>
              <a:t> </a:t>
            </a:r>
            <a:r>
              <a:rPr dirty="0" sz="2650" spc="-25">
                <a:latin typeface="Arial"/>
                <a:cs typeface="Arial"/>
              </a:rPr>
              <a:t>Le</a:t>
            </a:r>
            <a:endParaRPr sz="2650">
              <a:latin typeface="Arial"/>
              <a:cs typeface="Arial"/>
            </a:endParaRPr>
          </a:p>
          <a:p>
            <a:pPr marL="12700" marR="2223135">
              <a:lnSpc>
                <a:spcPct val="100000"/>
              </a:lnSpc>
              <a:spcBef>
                <a:spcPts val="910"/>
              </a:spcBef>
            </a:pPr>
            <a:r>
              <a:rPr dirty="0" sz="1350">
                <a:latin typeface="Arial"/>
                <a:cs typeface="Arial"/>
              </a:rPr>
              <a:t>Under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the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leadership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of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Akın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Akay,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we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are </a:t>
            </a:r>
            <a:r>
              <a:rPr dirty="0" sz="1350">
                <a:latin typeface="Arial"/>
                <a:cs typeface="Arial"/>
              </a:rPr>
              <a:t>advancing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toward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our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IPO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goal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through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our </a:t>
            </a:r>
            <a:r>
              <a:rPr dirty="0" sz="1350">
                <a:latin typeface="Arial"/>
                <a:cs typeface="Arial"/>
              </a:rPr>
              <a:t>corporate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transformation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program.</a:t>
            </a:r>
            <a:endParaRPr sz="1350">
              <a:latin typeface="Arial"/>
              <a:cs typeface="Arial"/>
            </a:endParaRPr>
          </a:p>
          <a:p>
            <a:pPr marL="12700" marR="1418590">
              <a:lnSpc>
                <a:spcPct val="100000"/>
              </a:lnSpc>
              <a:spcBef>
                <a:spcPts val="1005"/>
              </a:spcBef>
            </a:pPr>
            <a:r>
              <a:rPr dirty="0" sz="1150">
                <a:latin typeface="Arial"/>
                <a:cs typeface="Arial"/>
              </a:rPr>
              <a:t>With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solar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power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supporting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sustainable</a:t>
            </a:r>
            <a:r>
              <a:rPr dirty="0" sz="1150" spc="-10">
                <a:latin typeface="Arial"/>
                <a:cs typeface="Arial"/>
              </a:rPr>
              <a:t> production—alongside </a:t>
            </a:r>
            <a:r>
              <a:rPr dirty="0" sz="1150">
                <a:latin typeface="Arial"/>
                <a:cs typeface="Arial"/>
              </a:rPr>
              <a:t>consistent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quality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fast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supply—</a:t>
            </a:r>
            <a:r>
              <a:rPr dirty="0" sz="1150">
                <a:latin typeface="Arial"/>
                <a:cs typeface="Arial"/>
              </a:rPr>
              <a:t>we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uphold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the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highest standards.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379" y="3105886"/>
            <a:ext cx="4125734" cy="275048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72236" y="5979261"/>
            <a:ext cx="3749040" cy="64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latin typeface="Arial"/>
                <a:cs typeface="Arial"/>
              </a:rPr>
              <a:t>With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solar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power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supporting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sustainable production—</a:t>
            </a:r>
            <a:r>
              <a:rPr dirty="0" sz="1350">
                <a:latin typeface="Arial"/>
                <a:cs typeface="Arial"/>
              </a:rPr>
              <a:t>alongside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consistent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quality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and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fast </a:t>
            </a:r>
            <a:r>
              <a:rPr dirty="0" sz="1350" spc="-10">
                <a:latin typeface="Arial"/>
                <a:cs typeface="Arial"/>
              </a:rPr>
              <a:t>supply—</a:t>
            </a:r>
            <a:r>
              <a:rPr dirty="0" sz="1350">
                <a:latin typeface="Arial"/>
                <a:cs typeface="Arial"/>
              </a:rPr>
              <a:t>we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uphold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the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highest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standards.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4929" y="5920295"/>
            <a:ext cx="1507070" cy="93770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8704" y="3117151"/>
            <a:ext cx="3856012" cy="274057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636004" y="5995835"/>
            <a:ext cx="4043679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latin typeface="Arial"/>
                <a:cs typeface="Arial"/>
              </a:rPr>
              <a:t>Our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energy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generation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facility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was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established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to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minimize</a:t>
            </a:r>
            <a:r>
              <a:rPr dirty="0" sz="1150" spc="-20">
                <a:latin typeface="Arial"/>
                <a:cs typeface="Arial"/>
              </a:rPr>
              <a:t> </a:t>
            </a:r>
            <a:r>
              <a:rPr dirty="0" sz="1150" spc="-25">
                <a:latin typeface="Arial"/>
                <a:cs typeface="Arial"/>
              </a:rPr>
              <a:t>our </a:t>
            </a:r>
            <a:r>
              <a:rPr dirty="0" sz="1150">
                <a:latin typeface="Arial"/>
                <a:cs typeface="Arial"/>
              </a:rPr>
              <a:t>carbon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footprint</a:t>
            </a:r>
            <a:r>
              <a:rPr dirty="0" sz="1150" spc="-1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and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produces</a:t>
            </a:r>
            <a:r>
              <a:rPr dirty="0" sz="1150" spc="-10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1</a:t>
            </a:r>
            <a:r>
              <a:rPr dirty="0" sz="1150" spc="-1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megawatt</a:t>
            </a:r>
            <a:r>
              <a:rPr dirty="0" sz="1150" spc="-15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of</a:t>
            </a:r>
            <a:r>
              <a:rPr dirty="0" sz="1150" spc="-15" b="1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uninterrupted </a:t>
            </a:r>
            <a:r>
              <a:rPr dirty="0" sz="1150" b="1">
                <a:latin typeface="Arial"/>
                <a:cs typeface="Arial"/>
              </a:rPr>
              <a:t>power</a:t>
            </a:r>
            <a:r>
              <a:rPr dirty="0" sz="1150" spc="-25" b="1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across</a:t>
            </a:r>
            <a:r>
              <a:rPr dirty="0" sz="1150" spc="-2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a</a:t>
            </a:r>
            <a:r>
              <a:rPr dirty="0" sz="1150" spc="-30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36-</a:t>
            </a:r>
            <a:r>
              <a:rPr dirty="0" sz="1150" b="1">
                <a:latin typeface="Arial"/>
                <a:cs typeface="Arial"/>
              </a:rPr>
              <a:t>decare</a:t>
            </a:r>
            <a:r>
              <a:rPr dirty="0" sz="1150" spc="-25" b="1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site.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792" y="531450"/>
            <a:ext cx="3870960" cy="5054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/>
              <a:t>Our</a:t>
            </a:r>
            <a:r>
              <a:rPr dirty="0" sz="3150" spc="-10"/>
              <a:t> </a:t>
            </a:r>
            <a:r>
              <a:rPr dirty="0" sz="3150"/>
              <a:t>Factory</a:t>
            </a:r>
            <a:r>
              <a:rPr dirty="0" sz="3150" spc="-10"/>
              <a:t> </a:t>
            </a:r>
            <a:r>
              <a:rPr dirty="0" sz="3150"/>
              <a:t>&amp;</a:t>
            </a:r>
            <a:r>
              <a:rPr dirty="0" sz="3150" spc="-10"/>
              <a:t> Offices</a:t>
            </a:r>
            <a:endParaRPr sz="3150"/>
          </a:p>
        </p:txBody>
      </p:sp>
      <p:grpSp>
        <p:nvGrpSpPr>
          <p:cNvPr id="3" name="object 3" descr=""/>
          <p:cNvGrpSpPr/>
          <p:nvPr/>
        </p:nvGrpSpPr>
        <p:grpSpPr>
          <a:xfrm>
            <a:off x="6106324" y="1532826"/>
            <a:ext cx="6085840" cy="5325745"/>
            <a:chOff x="6106324" y="1532826"/>
            <a:chExt cx="6085840" cy="53257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9343" y="6141554"/>
              <a:ext cx="1492656" cy="71644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6324" y="1532826"/>
              <a:ext cx="5376075" cy="457189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dirty="0" spc="-15"/>
              <a:t> </a:t>
            </a:r>
            <a:r>
              <a:rPr dirty="0"/>
              <a:t>facilities</a:t>
            </a:r>
            <a:r>
              <a:rPr dirty="0" spc="-15"/>
              <a:t> </a:t>
            </a:r>
            <a:r>
              <a:rPr dirty="0"/>
              <a:t>cover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total</a:t>
            </a:r>
            <a:r>
              <a:rPr dirty="0" spc="-10"/>
              <a:t> </a:t>
            </a:r>
            <a:r>
              <a:rPr dirty="0"/>
              <a:t>area</a:t>
            </a:r>
            <a:r>
              <a:rPr dirty="0" spc="-15"/>
              <a:t> </a:t>
            </a:r>
            <a:r>
              <a:rPr dirty="0"/>
              <a:t>of </a:t>
            </a:r>
            <a:r>
              <a:rPr dirty="0" b="1">
                <a:latin typeface="Trebuchet MS"/>
                <a:cs typeface="Trebuchet MS"/>
              </a:rPr>
              <a:t>13,000</a:t>
            </a:r>
            <a:r>
              <a:rPr dirty="0" spc="-15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m²</a:t>
            </a:r>
            <a:r>
              <a:rPr dirty="0"/>
              <a:t>,</a:t>
            </a:r>
            <a:r>
              <a:rPr dirty="0" spc="-15"/>
              <a:t> </a:t>
            </a:r>
            <a:r>
              <a:rPr dirty="0" spc="-10"/>
              <a:t>including:</a:t>
            </a:r>
          </a:p>
          <a:p>
            <a:pPr marL="122555" indent="-116205">
              <a:lnSpc>
                <a:spcPct val="100000"/>
              </a:lnSpc>
              <a:buSzPct val="93939"/>
              <a:buFont typeface="Trebuchet MS"/>
              <a:buChar char="•"/>
              <a:tabLst>
                <a:tab pos="122555" algn="l"/>
              </a:tabLst>
            </a:pPr>
            <a:r>
              <a:rPr dirty="0" b="1">
                <a:latin typeface="Trebuchet MS"/>
                <a:cs typeface="Trebuchet MS"/>
              </a:rPr>
              <a:t>5,000</a:t>
            </a:r>
            <a:r>
              <a:rPr dirty="0" spc="-40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m²</a:t>
            </a:r>
            <a:r>
              <a:rPr dirty="0" spc="-35" b="1">
                <a:latin typeface="Trebuchet MS"/>
                <a:cs typeface="Trebuchet MS"/>
              </a:rPr>
              <a:t> </a:t>
            </a:r>
            <a:r>
              <a:rPr dirty="0"/>
              <a:t>production</a:t>
            </a:r>
            <a:r>
              <a:rPr dirty="0" spc="-40"/>
              <a:t> </a:t>
            </a:r>
            <a:r>
              <a:rPr dirty="0" spc="-20"/>
              <a:t>area</a:t>
            </a:r>
          </a:p>
          <a:p>
            <a:pPr marL="122555" indent="-116205">
              <a:lnSpc>
                <a:spcPct val="100000"/>
              </a:lnSpc>
              <a:buSzPct val="93939"/>
              <a:buFont typeface="Trebuchet MS"/>
              <a:buChar char="•"/>
              <a:tabLst>
                <a:tab pos="122555" algn="l"/>
              </a:tabLst>
            </a:pPr>
            <a:r>
              <a:rPr dirty="0" b="1">
                <a:latin typeface="Trebuchet MS"/>
                <a:cs typeface="Trebuchet MS"/>
              </a:rPr>
              <a:t>7,000</a:t>
            </a:r>
            <a:r>
              <a:rPr dirty="0" spc="-30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m²</a:t>
            </a:r>
            <a:r>
              <a:rPr dirty="0" spc="-25" b="1">
                <a:latin typeface="Trebuchet MS"/>
                <a:cs typeface="Trebuchet MS"/>
              </a:rPr>
              <a:t> </a:t>
            </a:r>
            <a:r>
              <a:rPr dirty="0"/>
              <a:t>outdoor</a:t>
            </a:r>
            <a:r>
              <a:rPr dirty="0" spc="-25"/>
              <a:t> </a:t>
            </a:r>
            <a:r>
              <a:rPr dirty="0" spc="-20"/>
              <a:t>area</a:t>
            </a:r>
          </a:p>
          <a:p>
            <a:pPr marL="122555" indent="-116205">
              <a:lnSpc>
                <a:spcPct val="100000"/>
              </a:lnSpc>
              <a:buSzPct val="93939"/>
              <a:buFont typeface="Trebuchet MS"/>
              <a:buChar char="•"/>
              <a:tabLst>
                <a:tab pos="122555" algn="l"/>
              </a:tabLst>
            </a:pPr>
            <a:r>
              <a:rPr dirty="0" b="1">
                <a:latin typeface="Trebuchet MS"/>
                <a:cs typeface="Trebuchet MS"/>
              </a:rPr>
              <a:t>1,000</a:t>
            </a:r>
            <a:r>
              <a:rPr dirty="0" spc="-20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m²</a:t>
            </a:r>
            <a:r>
              <a:rPr dirty="0" spc="-20" b="1">
                <a:latin typeface="Trebuchet MS"/>
                <a:cs typeface="Trebuchet MS"/>
              </a:rPr>
              <a:t> </a:t>
            </a:r>
            <a:r>
              <a:rPr dirty="0"/>
              <a:t>total</a:t>
            </a:r>
            <a:r>
              <a:rPr dirty="0" spc="-20"/>
              <a:t> </a:t>
            </a:r>
            <a:r>
              <a:rPr dirty="0"/>
              <a:t>office</a:t>
            </a:r>
            <a:r>
              <a:rPr dirty="0" spc="-25"/>
              <a:t> </a:t>
            </a:r>
            <a:r>
              <a:rPr dirty="0" spc="-10"/>
              <a:t>space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We</a:t>
            </a:r>
            <a:r>
              <a:rPr dirty="0" spc="-20"/>
              <a:t> </a:t>
            </a:r>
            <a:r>
              <a:rPr dirty="0"/>
              <a:t>are</a:t>
            </a:r>
            <a:r>
              <a:rPr dirty="0" spc="-25"/>
              <a:t> </a:t>
            </a:r>
            <a:r>
              <a:rPr dirty="0"/>
              <a:t>located</a:t>
            </a:r>
            <a:r>
              <a:rPr dirty="0" spc="-15"/>
              <a:t> </a:t>
            </a:r>
            <a:r>
              <a:rPr dirty="0" spc="-25"/>
              <a:t>in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b="1">
                <a:latin typeface="Trebuchet MS"/>
                <a:cs typeface="Trebuchet MS"/>
              </a:rPr>
              <a:t>Velimeşe</a:t>
            </a:r>
            <a:r>
              <a:rPr dirty="0" spc="-55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Organized</a:t>
            </a:r>
            <a:r>
              <a:rPr dirty="0" spc="-55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Industrial</a:t>
            </a:r>
            <a:r>
              <a:rPr dirty="0" spc="-55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Zone</a:t>
            </a:r>
            <a:r>
              <a:rPr dirty="0" spc="-55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(OIZ),</a:t>
            </a:r>
            <a:r>
              <a:rPr dirty="0" spc="-55" b="1">
                <a:latin typeface="Trebuchet MS"/>
                <a:cs typeface="Trebuchet MS"/>
              </a:rPr>
              <a:t> </a:t>
            </a:r>
            <a:r>
              <a:rPr dirty="0" spc="-10" b="1">
                <a:latin typeface="Trebuchet MS"/>
                <a:cs typeface="Trebuchet MS"/>
              </a:rPr>
              <a:t>Ergene/Tekirdağ</a:t>
            </a:r>
            <a:r>
              <a:rPr dirty="0" spc="-1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725"/>
              </a:spcBef>
            </a:pPr>
          </a:p>
          <a:p>
            <a:pPr marL="88900">
              <a:lnSpc>
                <a:spcPct val="100000"/>
              </a:lnSpc>
            </a:pPr>
            <a:r>
              <a:rPr dirty="0"/>
              <a:t>We</a:t>
            </a:r>
            <a:r>
              <a:rPr dirty="0" spc="-10"/>
              <a:t> </a:t>
            </a:r>
            <a:r>
              <a:rPr dirty="0"/>
              <a:t>also</a:t>
            </a:r>
            <a:r>
              <a:rPr dirty="0" spc="-10"/>
              <a:t> have:</a:t>
            </a:r>
          </a:p>
          <a:p>
            <a:pPr marL="88900">
              <a:lnSpc>
                <a:spcPct val="100000"/>
              </a:lnSpc>
            </a:pPr>
            <a:r>
              <a:rPr dirty="0"/>
              <a:t>•a</a:t>
            </a:r>
            <a:r>
              <a:rPr dirty="0" spc="-30"/>
              <a:t> </a:t>
            </a:r>
            <a:r>
              <a:rPr dirty="0" b="1">
                <a:latin typeface="Trebuchet MS"/>
                <a:cs typeface="Trebuchet MS"/>
              </a:rPr>
              <a:t>sales</a:t>
            </a:r>
            <a:r>
              <a:rPr dirty="0" spc="-30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office</a:t>
            </a:r>
            <a:r>
              <a:rPr dirty="0" spc="-30" b="1">
                <a:latin typeface="Trebuchet MS"/>
                <a:cs typeface="Trebuchet MS"/>
              </a:rPr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 b="1">
                <a:latin typeface="Trebuchet MS"/>
                <a:cs typeface="Trebuchet MS"/>
              </a:rPr>
              <a:t>Avcılar,</a:t>
            </a:r>
            <a:r>
              <a:rPr dirty="0" spc="-30" b="1">
                <a:latin typeface="Trebuchet MS"/>
                <a:cs typeface="Trebuchet MS"/>
              </a:rPr>
              <a:t> </a:t>
            </a:r>
            <a:r>
              <a:rPr dirty="0" spc="-10" b="1">
                <a:latin typeface="Trebuchet MS"/>
                <a:cs typeface="Trebuchet MS"/>
              </a:rPr>
              <a:t>Istanbul</a:t>
            </a:r>
          </a:p>
          <a:p>
            <a:pPr marL="88265">
              <a:lnSpc>
                <a:spcPct val="100000"/>
              </a:lnSpc>
            </a:pPr>
            <a:r>
              <a:rPr dirty="0"/>
              <a:t>•a</a:t>
            </a:r>
            <a:r>
              <a:rPr dirty="0" spc="-30"/>
              <a:t> </a:t>
            </a:r>
            <a:r>
              <a:rPr dirty="0" b="1">
                <a:latin typeface="Trebuchet MS"/>
                <a:cs typeface="Trebuchet MS"/>
              </a:rPr>
              <a:t>logistics</a:t>
            </a:r>
            <a:r>
              <a:rPr dirty="0" spc="-25" b="1">
                <a:latin typeface="Trebuchet MS"/>
                <a:cs typeface="Trebuchet MS"/>
              </a:rPr>
              <a:t> </a:t>
            </a:r>
            <a:r>
              <a:rPr dirty="0" b="1">
                <a:latin typeface="Trebuchet MS"/>
                <a:cs typeface="Trebuchet MS"/>
              </a:rPr>
              <a:t>office</a:t>
            </a:r>
            <a:r>
              <a:rPr dirty="0" spc="-25" b="1">
                <a:latin typeface="Trebuchet MS"/>
                <a:cs typeface="Trebuchet MS"/>
              </a:rPr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 b="1">
                <a:latin typeface="Trebuchet MS"/>
                <a:cs typeface="Trebuchet MS"/>
              </a:rPr>
              <a:t>Sefaköy,</a:t>
            </a:r>
            <a:r>
              <a:rPr dirty="0" spc="-30" b="1">
                <a:latin typeface="Trebuchet MS"/>
                <a:cs typeface="Trebuchet MS"/>
              </a:rPr>
              <a:t> </a:t>
            </a:r>
            <a:r>
              <a:rPr dirty="0" spc="-10" b="1">
                <a:latin typeface="Trebuchet MS"/>
                <a:cs typeface="Trebuchet MS"/>
              </a:rPr>
              <a:t>Istanbul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6050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dirty="0" spc="-60"/>
              <a:t> </a:t>
            </a:r>
            <a:r>
              <a:rPr dirty="0"/>
              <a:t>PRODUCTION</a:t>
            </a:r>
            <a:r>
              <a:rPr dirty="0" spc="-60"/>
              <a:t> </a:t>
            </a:r>
            <a:r>
              <a:rPr dirty="0" spc="-10"/>
              <a:t>CAPACITIES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8792" y="4004998"/>
            <a:ext cx="2654300" cy="102743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900" spc="-10">
                <a:latin typeface="Arial"/>
                <a:cs typeface="Arial"/>
              </a:rPr>
              <a:t>PIPES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2420"/>
              </a:lnSpc>
              <a:spcBef>
                <a:spcPts val="90"/>
              </a:spcBef>
            </a:pPr>
            <a:r>
              <a:rPr dirty="0" sz="1500">
                <a:latin typeface="Trebuchet MS"/>
                <a:cs typeface="Trebuchet MS"/>
              </a:rPr>
              <a:t>We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produce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an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annual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average </a:t>
            </a:r>
            <a:r>
              <a:rPr dirty="0" sz="1500">
                <a:latin typeface="Trebuchet MS"/>
                <a:cs typeface="Trebuchet MS"/>
              </a:rPr>
              <a:t>of</a:t>
            </a:r>
            <a:r>
              <a:rPr dirty="0" sz="1500" spc="-15">
                <a:latin typeface="Trebuchet MS"/>
                <a:cs typeface="Trebuchet MS"/>
              </a:rPr>
              <a:t> </a:t>
            </a:r>
            <a:r>
              <a:rPr dirty="0" sz="1500" b="1">
                <a:latin typeface="Trebuchet MS"/>
                <a:cs typeface="Trebuchet MS"/>
              </a:rPr>
              <a:t>1,825</a:t>
            </a:r>
            <a:r>
              <a:rPr dirty="0" sz="1500" spc="-15" b="1">
                <a:latin typeface="Trebuchet MS"/>
                <a:cs typeface="Trebuchet MS"/>
              </a:rPr>
              <a:t> </a:t>
            </a:r>
            <a:r>
              <a:rPr dirty="0" sz="1500" b="1">
                <a:latin typeface="Trebuchet MS"/>
                <a:cs typeface="Trebuchet MS"/>
              </a:rPr>
              <a:t>tons</a:t>
            </a:r>
            <a:r>
              <a:rPr dirty="0" sz="1500" spc="-15" b="1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of</a:t>
            </a:r>
            <a:r>
              <a:rPr dirty="0" sz="1500" spc="-10">
                <a:latin typeface="Trebuchet MS"/>
                <a:cs typeface="Trebuchet MS"/>
              </a:rPr>
              <a:t> pipes.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4110" y="1681365"/>
            <a:ext cx="3315093" cy="22100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31410" y="4085907"/>
            <a:ext cx="2600325" cy="796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Arial"/>
                <a:cs typeface="Arial"/>
              </a:rPr>
              <a:t>FITTINGS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1860"/>
              </a:lnSpc>
              <a:spcBef>
                <a:spcPts val="20"/>
              </a:spcBef>
            </a:pPr>
            <a:r>
              <a:rPr dirty="0" sz="1500">
                <a:latin typeface="Arial"/>
                <a:cs typeface="Arial"/>
              </a:rPr>
              <a:t>We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produce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b="1">
                <a:latin typeface="Calibri"/>
                <a:cs typeface="Calibri"/>
              </a:rPr>
              <a:t>365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tons</a:t>
            </a:r>
            <a:r>
              <a:rPr dirty="0" sz="1500" spc="45" b="1">
                <a:latin typeface="Calibri"/>
                <a:cs typeface="Calibri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fittings </a:t>
            </a:r>
            <a:r>
              <a:rPr dirty="0" sz="1500">
                <a:latin typeface="Arial"/>
                <a:cs typeface="Arial"/>
              </a:rPr>
              <a:t>per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year.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6717" y="1681365"/>
            <a:ext cx="3315093" cy="22100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214017" y="4085907"/>
            <a:ext cx="3606165" cy="796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RAW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MATERIAL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500">
                <a:latin typeface="Arial"/>
                <a:cs typeface="Arial"/>
              </a:rPr>
              <a:t>We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process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annual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average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b="1">
                <a:latin typeface="Calibri"/>
                <a:cs typeface="Calibri"/>
              </a:rPr>
              <a:t>365</a:t>
            </a:r>
            <a:r>
              <a:rPr dirty="0" sz="1500" spc="-35" b="1">
                <a:latin typeface="Calibri"/>
                <a:cs typeface="Calibri"/>
              </a:rPr>
              <a:t> </a:t>
            </a:r>
            <a:r>
              <a:rPr dirty="0" sz="1500" spc="-20" b="1">
                <a:latin typeface="Calibri"/>
                <a:cs typeface="Calibri"/>
              </a:rPr>
              <a:t>tons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raw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material.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84929" y="5920295"/>
            <a:ext cx="1507070" cy="93770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990" y="1648320"/>
            <a:ext cx="3336290" cy="22241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5696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dirty="0" spc="-20"/>
              <a:t> </a:t>
            </a:r>
            <a:r>
              <a:rPr dirty="0" spc="-10"/>
              <a:t>Certifications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92" y="1701012"/>
            <a:ext cx="2371331" cy="134838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3740" y="3715118"/>
            <a:ext cx="2203450" cy="215836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120650">
              <a:lnSpc>
                <a:spcPts val="2380"/>
              </a:lnSpc>
              <a:spcBef>
                <a:spcPts val="345"/>
              </a:spcBef>
            </a:pPr>
            <a:r>
              <a:rPr dirty="0" sz="2150">
                <a:solidFill>
                  <a:srgbClr val="020202"/>
                </a:solidFill>
                <a:latin typeface="Arial"/>
                <a:cs typeface="Arial"/>
              </a:rPr>
              <a:t>Wras</a:t>
            </a:r>
            <a:r>
              <a:rPr dirty="0" sz="2150" spc="-3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20202"/>
                </a:solidFill>
                <a:latin typeface="Arial"/>
                <a:cs typeface="Arial"/>
              </a:rPr>
              <a:t>Approved </a:t>
            </a:r>
            <a:r>
              <a:rPr dirty="0" sz="2150">
                <a:solidFill>
                  <a:srgbClr val="020202"/>
                </a:solidFill>
                <a:latin typeface="Arial"/>
                <a:cs typeface="Arial"/>
              </a:rPr>
              <a:t>Material</a:t>
            </a:r>
            <a:r>
              <a:rPr dirty="0" sz="2150" spc="-7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20202"/>
                </a:solidFill>
                <a:latin typeface="Arial"/>
                <a:cs typeface="Arial"/>
              </a:rPr>
              <a:t>Certified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370"/>
              </a:lnSpc>
              <a:spcBef>
                <a:spcPts val="35"/>
              </a:spcBef>
            </a:pPr>
            <a:r>
              <a:rPr dirty="0" sz="1500">
                <a:latin typeface="Trebuchet MS"/>
                <a:cs typeface="Trebuchet MS"/>
              </a:rPr>
              <a:t>It</a:t>
            </a:r>
            <a:r>
              <a:rPr dirty="0" sz="1500" spc="-2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demonstrates</a:t>
            </a:r>
            <a:r>
              <a:rPr dirty="0" sz="1500" spc="-2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that</a:t>
            </a:r>
            <a:r>
              <a:rPr dirty="0" sz="1500" spc="-25">
                <a:latin typeface="Trebuchet MS"/>
                <a:cs typeface="Trebuchet MS"/>
              </a:rPr>
              <a:t> the </a:t>
            </a:r>
            <a:r>
              <a:rPr dirty="0" sz="1500">
                <a:latin typeface="Trebuchet MS"/>
                <a:cs typeface="Trebuchet MS"/>
              </a:rPr>
              <a:t>products</a:t>
            </a:r>
            <a:r>
              <a:rPr dirty="0" sz="1500" spc="-7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and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materials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in </a:t>
            </a:r>
            <a:r>
              <a:rPr dirty="0" sz="1500">
                <a:latin typeface="Trebuchet MS"/>
                <a:cs typeface="Trebuchet MS"/>
              </a:rPr>
              <a:t>contact</a:t>
            </a:r>
            <a:r>
              <a:rPr dirty="0" sz="1500" spc="-5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with</a:t>
            </a:r>
            <a:r>
              <a:rPr dirty="0" sz="1500" spc="-5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water</a:t>
            </a:r>
            <a:r>
              <a:rPr dirty="0" sz="1500" spc="-45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meet </a:t>
            </a:r>
            <a:r>
              <a:rPr dirty="0" sz="1500">
                <a:latin typeface="Trebuchet MS"/>
                <a:cs typeface="Trebuchet MS"/>
              </a:rPr>
              <a:t>the</a:t>
            </a:r>
            <a:r>
              <a:rPr dirty="0" sz="1500" spc="-5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required</a:t>
            </a:r>
            <a:r>
              <a:rPr dirty="0" sz="1500" spc="-5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quality standards.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0335" y="1701012"/>
            <a:ext cx="2207691" cy="143259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487635" y="3780332"/>
            <a:ext cx="2240915" cy="1856739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45"/>
              </a:spcBef>
            </a:pPr>
            <a:r>
              <a:rPr dirty="0" sz="2150">
                <a:latin typeface="Arial"/>
                <a:cs typeface="Arial"/>
              </a:rPr>
              <a:t>Certified</a:t>
            </a:r>
            <a:r>
              <a:rPr dirty="0" sz="2150" spc="-6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by</a:t>
            </a:r>
            <a:r>
              <a:rPr dirty="0" sz="2150" spc="-60">
                <a:latin typeface="Arial"/>
                <a:cs typeface="Arial"/>
              </a:rPr>
              <a:t> </a:t>
            </a:r>
            <a:r>
              <a:rPr dirty="0" sz="2150" spc="-25">
                <a:latin typeface="Arial"/>
                <a:cs typeface="Arial"/>
              </a:rPr>
              <a:t>the </a:t>
            </a:r>
            <a:r>
              <a:rPr dirty="0" sz="2150">
                <a:latin typeface="Arial"/>
                <a:cs typeface="Arial"/>
              </a:rPr>
              <a:t>Turkish</a:t>
            </a:r>
            <a:r>
              <a:rPr dirty="0" sz="2150" spc="-8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Standards </a:t>
            </a:r>
            <a:r>
              <a:rPr dirty="0" sz="2150">
                <a:latin typeface="Arial"/>
                <a:cs typeface="Arial"/>
              </a:rPr>
              <a:t>Institution</a:t>
            </a:r>
            <a:r>
              <a:rPr dirty="0" sz="2150" spc="-110">
                <a:latin typeface="Arial"/>
                <a:cs typeface="Arial"/>
              </a:rPr>
              <a:t> </a:t>
            </a:r>
            <a:r>
              <a:rPr dirty="0" sz="1500" spc="-10">
                <a:latin typeface="Calibri"/>
                <a:cs typeface="Calibri"/>
              </a:rPr>
              <a:t>(TSE)</a:t>
            </a:r>
            <a:endParaRPr sz="1500">
              <a:latin typeface="Calibri"/>
              <a:cs typeface="Calibri"/>
            </a:endParaRPr>
          </a:p>
          <a:p>
            <a:pPr marL="12700" marR="181610">
              <a:lnSpc>
                <a:spcPts val="2380"/>
              </a:lnSpc>
            </a:pPr>
            <a:r>
              <a:rPr dirty="0" sz="1500">
                <a:latin typeface="Trebuchet MS"/>
                <a:cs typeface="Trebuchet MS"/>
              </a:rPr>
              <a:t>It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is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certificate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of </a:t>
            </a:r>
            <a:r>
              <a:rPr dirty="0" sz="1500">
                <a:latin typeface="Trebuchet MS"/>
                <a:cs typeface="Trebuchet MS"/>
              </a:rPr>
              <a:t>conformity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with</a:t>
            </a:r>
            <a:r>
              <a:rPr dirty="0" sz="1500" spc="-5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Turkish standards.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5552" y="1701012"/>
            <a:ext cx="1883321" cy="171784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233731" y="3780332"/>
            <a:ext cx="1939925" cy="155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480"/>
              </a:lnSpc>
              <a:spcBef>
                <a:spcPts val="100"/>
              </a:spcBef>
            </a:pPr>
            <a:r>
              <a:rPr dirty="0" sz="2150">
                <a:latin typeface="Arial"/>
                <a:cs typeface="Arial"/>
              </a:rPr>
              <a:t>ISO</a:t>
            </a:r>
            <a:r>
              <a:rPr dirty="0" sz="2150" spc="-40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9001:2015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2480"/>
              </a:lnSpc>
            </a:pPr>
            <a:r>
              <a:rPr dirty="0" sz="2150" spc="-10">
                <a:latin typeface="Arial"/>
                <a:cs typeface="Arial"/>
              </a:rPr>
              <a:t>Certified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45"/>
              </a:spcBef>
            </a:pPr>
            <a:r>
              <a:rPr dirty="0" sz="1500">
                <a:latin typeface="Trebuchet MS"/>
                <a:cs typeface="Trebuchet MS"/>
              </a:rPr>
              <a:t>It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is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the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ISO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9001:2015 </a:t>
            </a:r>
            <a:r>
              <a:rPr dirty="0" sz="1500">
                <a:latin typeface="Trebuchet MS"/>
                <a:cs typeface="Trebuchet MS"/>
              </a:rPr>
              <a:t>Quality</a:t>
            </a:r>
            <a:r>
              <a:rPr dirty="0" sz="1500" spc="-4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Management </a:t>
            </a:r>
            <a:r>
              <a:rPr dirty="0" sz="1500">
                <a:latin typeface="Trebuchet MS"/>
                <a:cs typeface="Trebuchet MS"/>
              </a:rPr>
              <a:t>System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Certificate.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84929" y="5920295"/>
            <a:ext cx="1507070" cy="93770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04770" y="1701012"/>
            <a:ext cx="2256586" cy="134838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165335" y="3801567"/>
            <a:ext cx="2696210" cy="1367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latin typeface="Arial"/>
                <a:cs typeface="Arial"/>
              </a:rPr>
              <a:t>CE</a:t>
            </a:r>
            <a:r>
              <a:rPr dirty="0" sz="2150" spc="-3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(Conformité </a:t>
            </a:r>
            <a:r>
              <a:rPr dirty="0" sz="2150">
                <a:latin typeface="Arial"/>
                <a:cs typeface="Arial"/>
              </a:rPr>
              <a:t>Européenne)</a:t>
            </a:r>
            <a:r>
              <a:rPr dirty="0" sz="2150" spc="-125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Certified</a:t>
            </a:r>
            <a:endParaRPr sz="2150">
              <a:latin typeface="Arial"/>
              <a:cs typeface="Arial"/>
            </a:endParaRPr>
          </a:p>
          <a:p>
            <a:pPr marL="12700" marR="460375">
              <a:lnSpc>
                <a:spcPct val="100000"/>
              </a:lnSpc>
            </a:pPr>
            <a:r>
              <a:rPr dirty="0" sz="1500">
                <a:latin typeface="Trebuchet MS"/>
                <a:cs typeface="Trebuchet MS"/>
              </a:rPr>
              <a:t>It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is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certificate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of </a:t>
            </a:r>
            <a:r>
              <a:rPr dirty="0" sz="1500">
                <a:latin typeface="Trebuchet MS"/>
                <a:cs typeface="Trebuchet MS"/>
              </a:rPr>
              <a:t>conformity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with</a:t>
            </a:r>
            <a:r>
              <a:rPr dirty="0" sz="1500" spc="-5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European standards.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25" y="1595729"/>
            <a:ext cx="2427681" cy="188038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379" y="1595729"/>
            <a:ext cx="2427681" cy="126911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31679" y="3636340"/>
            <a:ext cx="2252980" cy="205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5575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latin typeface="Arial"/>
                <a:cs typeface="Arial"/>
              </a:rPr>
              <a:t>Intertek</a:t>
            </a:r>
            <a:r>
              <a:rPr dirty="0" sz="2150" spc="-45">
                <a:latin typeface="Arial"/>
                <a:cs typeface="Arial"/>
              </a:rPr>
              <a:t> </a:t>
            </a:r>
            <a:r>
              <a:rPr dirty="0" sz="2150">
                <a:latin typeface="Arial"/>
                <a:cs typeface="Arial"/>
              </a:rPr>
              <a:t>—</a:t>
            </a:r>
            <a:r>
              <a:rPr dirty="0" sz="2150" spc="-45">
                <a:latin typeface="Arial"/>
                <a:cs typeface="Arial"/>
              </a:rPr>
              <a:t> </a:t>
            </a:r>
            <a:r>
              <a:rPr dirty="0" sz="2150" spc="-20">
                <a:latin typeface="Arial"/>
                <a:cs typeface="Arial"/>
              </a:rPr>
              <a:t>Total </a:t>
            </a:r>
            <a:r>
              <a:rPr dirty="0" sz="2150">
                <a:latin typeface="Arial"/>
                <a:cs typeface="Arial"/>
              </a:rPr>
              <a:t>Quality.</a:t>
            </a:r>
            <a:r>
              <a:rPr dirty="0" sz="2150" spc="-100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Assured.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>
                <a:latin typeface="Trebuchet MS"/>
                <a:cs typeface="Trebuchet MS"/>
              </a:rPr>
              <a:t>It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is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certificate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of </a:t>
            </a:r>
            <a:r>
              <a:rPr dirty="0" sz="1500">
                <a:latin typeface="Trebuchet MS"/>
                <a:cs typeface="Trebuchet MS"/>
              </a:rPr>
              <a:t>conformity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demonstrating </a:t>
            </a:r>
            <a:r>
              <a:rPr dirty="0" sz="1500">
                <a:latin typeface="Trebuchet MS"/>
                <a:cs typeface="Trebuchet MS"/>
              </a:rPr>
              <a:t>that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your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products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and </a:t>
            </a:r>
            <a:r>
              <a:rPr dirty="0" sz="1500">
                <a:latin typeface="Trebuchet MS"/>
                <a:cs typeface="Trebuchet MS"/>
              </a:rPr>
              <a:t>services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meet</a:t>
            </a:r>
            <a:r>
              <a:rPr dirty="0" sz="1500" spc="-1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all</a:t>
            </a:r>
            <a:r>
              <a:rPr dirty="0" sz="1500" spc="-1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relevant </a:t>
            </a:r>
            <a:r>
              <a:rPr dirty="0" sz="1500">
                <a:latin typeface="Trebuchet MS"/>
                <a:cs typeface="Trebuchet MS"/>
              </a:rPr>
              <a:t>national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and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international standards.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9939" y="1595729"/>
            <a:ext cx="2427681" cy="17430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269532" y="3636340"/>
            <a:ext cx="2423795" cy="2609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53085">
              <a:lnSpc>
                <a:spcPct val="100000"/>
              </a:lnSpc>
              <a:spcBef>
                <a:spcPts val="100"/>
              </a:spcBef>
            </a:pPr>
            <a:r>
              <a:rPr dirty="0" sz="2150" spc="-10">
                <a:latin typeface="Arial"/>
                <a:cs typeface="Arial"/>
              </a:rPr>
              <a:t>Standards Organisation</a:t>
            </a:r>
            <a:r>
              <a:rPr dirty="0" sz="2150" spc="-50">
                <a:latin typeface="Arial"/>
                <a:cs typeface="Arial"/>
              </a:rPr>
              <a:t> </a:t>
            </a:r>
            <a:r>
              <a:rPr dirty="0" sz="2150" spc="-25">
                <a:latin typeface="Arial"/>
                <a:cs typeface="Arial"/>
              </a:rPr>
              <a:t>of </a:t>
            </a:r>
            <a:r>
              <a:rPr dirty="0" sz="2150">
                <a:latin typeface="Arial"/>
                <a:cs typeface="Arial"/>
              </a:rPr>
              <a:t>Nigeria</a:t>
            </a:r>
            <a:r>
              <a:rPr dirty="0" sz="2150" spc="-100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(SON)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>
                <a:latin typeface="Trebuchet MS"/>
                <a:cs typeface="Trebuchet MS"/>
              </a:rPr>
              <a:t>It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is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certificate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of </a:t>
            </a:r>
            <a:r>
              <a:rPr dirty="0" sz="1500">
                <a:latin typeface="Trebuchet MS"/>
                <a:cs typeface="Trebuchet MS"/>
              </a:rPr>
              <a:t>conformity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issued</a:t>
            </a:r>
            <a:r>
              <a:rPr dirty="0" sz="1500" spc="-6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under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the </a:t>
            </a:r>
            <a:r>
              <a:rPr dirty="0" sz="1500">
                <a:latin typeface="Trebuchet MS"/>
                <a:cs typeface="Trebuchet MS"/>
              </a:rPr>
              <a:t>Standards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Organisation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of </a:t>
            </a:r>
            <a:r>
              <a:rPr dirty="0" sz="1500">
                <a:latin typeface="Trebuchet MS"/>
                <a:cs typeface="Trebuchet MS"/>
              </a:rPr>
              <a:t>Nigeria,</a:t>
            </a:r>
            <a:r>
              <a:rPr dirty="0" sz="1500" spc="-5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confirming</a:t>
            </a:r>
            <a:r>
              <a:rPr dirty="0" sz="1500" spc="-50">
                <a:latin typeface="Trebuchet MS"/>
                <a:cs typeface="Trebuchet MS"/>
              </a:rPr>
              <a:t> </a:t>
            </a:r>
            <a:r>
              <a:rPr dirty="0" sz="1500" spc="-20">
                <a:latin typeface="Trebuchet MS"/>
                <a:cs typeface="Trebuchet MS"/>
              </a:rPr>
              <a:t>that </a:t>
            </a:r>
            <a:r>
              <a:rPr dirty="0" sz="1500">
                <a:latin typeface="Trebuchet MS"/>
                <a:cs typeface="Trebuchet MS"/>
              </a:rPr>
              <a:t>imported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products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comply </a:t>
            </a:r>
            <a:r>
              <a:rPr dirty="0" sz="1500">
                <a:latin typeface="Trebuchet MS"/>
                <a:cs typeface="Trebuchet MS"/>
              </a:rPr>
              <a:t>with</a:t>
            </a:r>
            <a:r>
              <a:rPr dirty="0" sz="1500" spc="-5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Nigeria’s</a:t>
            </a:r>
            <a:r>
              <a:rPr dirty="0" sz="1500" spc="-50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technical </a:t>
            </a:r>
            <a:r>
              <a:rPr dirty="0" sz="1500">
                <a:latin typeface="Trebuchet MS"/>
                <a:cs typeface="Trebuchet MS"/>
              </a:rPr>
              <a:t>regulations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and</a:t>
            </a:r>
            <a:r>
              <a:rPr dirty="0" sz="1500" spc="-6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standards.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29839" y="1595729"/>
            <a:ext cx="1895398" cy="184256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145092" y="3584854"/>
            <a:ext cx="1694180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latin typeface="Arial"/>
                <a:cs typeface="Arial"/>
              </a:rPr>
              <a:t>SGS</a:t>
            </a:r>
            <a:r>
              <a:rPr dirty="0" sz="2150" spc="-50">
                <a:latin typeface="Arial"/>
                <a:cs typeface="Arial"/>
              </a:rPr>
              <a:t> </a:t>
            </a:r>
            <a:r>
              <a:rPr dirty="0" sz="2150" spc="-10">
                <a:latin typeface="Arial"/>
                <a:cs typeface="Arial"/>
              </a:rPr>
              <a:t>Certified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84929" y="5920295"/>
            <a:ext cx="1507070" cy="93770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145092" y="3901016"/>
            <a:ext cx="2437765" cy="13417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10"/>
              </a:spcBef>
            </a:pPr>
            <a:r>
              <a:rPr dirty="0" sz="1500">
                <a:latin typeface="Trebuchet MS"/>
                <a:cs typeface="Trebuchet MS"/>
              </a:rPr>
              <a:t>For</a:t>
            </a:r>
            <a:r>
              <a:rPr dirty="0" sz="1500" spc="-3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exports</a:t>
            </a:r>
            <a:r>
              <a:rPr dirty="0" sz="1500" spc="-2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to</a:t>
            </a:r>
            <a:r>
              <a:rPr dirty="0" sz="1500" spc="-2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Iraq,</a:t>
            </a:r>
            <a:r>
              <a:rPr dirty="0" sz="1500" spc="-2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it</a:t>
            </a:r>
            <a:r>
              <a:rPr dirty="0" sz="1500" spc="-2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is</a:t>
            </a:r>
            <a:r>
              <a:rPr dirty="0" sz="1500" spc="-25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a </a:t>
            </a:r>
            <a:r>
              <a:rPr dirty="0" sz="1500" spc="-10">
                <a:latin typeface="Trebuchet MS"/>
                <a:cs typeface="Trebuchet MS"/>
              </a:rPr>
              <a:t>Pre-</a:t>
            </a:r>
            <a:r>
              <a:rPr dirty="0" sz="1500">
                <a:latin typeface="Trebuchet MS"/>
                <a:cs typeface="Trebuchet MS"/>
              </a:rPr>
              <a:t>Export</a:t>
            </a:r>
            <a:r>
              <a:rPr dirty="0" sz="1500" spc="-3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Conformity </a:t>
            </a:r>
            <a:r>
              <a:rPr dirty="0" sz="1500">
                <a:latin typeface="Trebuchet MS"/>
                <a:cs typeface="Trebuchet MS"/>
              </a:rPr>
              <a:t>Assessment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certificate </a:t>
            </a:r>
            <a:r>
              <a:rPr dirty="0" sz="1500">
                <a:latin typeface="Trebuchet MS"/>
                <a:cs typeface="Trebuchet MS"/>
              </a:rPr>
              <a:t>required</a:t>
            </a:r>
            <a:r>
              <a:rPr dirty="0" sz="1500" spc="-45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for</a:t>
            </a:r>
            <a:r>
              <a:rPr dirty="0" sz="1500" spc="-4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certain</a:t>
            </a:r>
            <a:r>
              <a:rPr dirty="0" sz="1500" spc="-45">
                <a:latin typeface="Trebuchet MS"/>
                <a:cs typeface="Trebuchet MS"/>
              </a:rPr>
              <a:t> </a:t>
            </a:r>
            <a:r>
              <a:rPr dirty="0" sz="1500" spc="-10">
                <a:latin typeface="Trebuchet MS"/>
                <a:cs typeface="Trebuchet MS"/>
              </a:rPr>
              <a:t>product groups</a:t>
            </a:r>
            <a:r>
              <a:rPr dirty="0" sz="1500" spc="-1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23018" y="3682060"/>
            <a:ext cx="1841500" cy="2380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20">
                <a:latin typeface="Arial"/>
                <a:cs typeface="Arial"/>
              </a:rPr>
              <a:t>GOST-</a:t>
            </a:r>
            <a:r>
              <a:rPr dirty="0" sz="2150" spc="-50">
                <a:latin typeface="Arial"/>
                <a:cs typeface="Arial"/>
              </a:rPr>
              <a:t>R</a:t>
            </a:r>
            <a:endParaRPr sz="2150">
              <a:latin typeface="Arial"/>
              <a:cs typeface="Arial"/>
            </a:endParaRPr>
          </a:p>
          <a:p>
            <a:pPr marL="12700" marR="379095">
              <a:lnSpc>
                <a:spcPct val="100000"/>
              </a:lnSpc>
            </a:pPr>
            <a:r>
              <a:rPr dirty="0" sz="2150" spc="-10">
                <a:latin typeface="Arial"/>
                <a:cs typeface="Arial"/>
              </a:rPr>
              <a:t>Compliance Certified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>
                <a:latin typeface="Trebuchet MS"/>
                <a:cs typeface="Trebuchet MS"/>
              </a:rPr>
              <a:t>It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is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a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certificate</a:t>
            </a:r>
            <a:r>
              <a:rPr dirty="0" sz="1500" spc="-2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of </a:t>
            </a:r>
            <a:r>
              <a:rPr dirty="0" sz="1500">
                <a:latin typeface="Trebuchet MS"/>
                <a:cs typeface="Trebuchet MS"/>
              </a:rPr>
              <a:t>conformity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for </a:t>
            </a:r>
            <a:r>
              <a:rPr dirty="0" sz="1500" spc="-10">
                <a:latin typeface="Trebuchet MS"/>
                <a:cs typeface="Trebuchet MS"/>
              </a:rPr>
              <a:t>products manufactured </a:t>
            </a:r>
            <a:r>
              <a:rPr dirty="0" sz="1500" spc="-25">
                <a:latin typeface="Trebuchet MS"/>
                <a:cs typeface="Trebuchet MS"/>
              </a:rPr>
              <a:t>in </a:t>
            </a:r>
            <a:r>
              <a:rPr dirty="0" sz="1500">
                <a:latin typeface="Trebuchet MS"/>
                <a:cs typeface="Trebuchet MS"/>
              </a:rPr>
              <a:t>Russia</a:t>
            </a:r>
            <a:r>
              <a:rPr dirty="0" sz="1500" spc="-4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or</a:t>
            </a:r>
            <a:r>
              <a:rPr dirty="0" sz="1500" spc="-40">
                <a:latin typeface="Trebuchet MS"/>
                <a:cs typeface="Trebuchet MS"/>
              </a:rPr>
              <a:t> </a:t>
            </a:r>
            <a:r>
              <a:rPr dirty="0" sz="1500">
                <a:latin typeface="Trebuchet MS"/>
                <a:cs typeface="Trebuchet MS"/>
              </a:rPr>
              <a:t>exported</a:t>
            </a:r>
            <a:r>
              <a:rPr dirty="0" sz="1500" spc="-4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to </a:t>
            </a:r>
            <a:r>
              <a:rPr dirty="0" sz="1500" spc="-10">
                <a:latin typeface="Trebuchet MS"/>
                <a:cs typeface="Trebuchet MS"/>
              </a:rPr>
              <a:t>Russia.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2026-04-28T11:36:36Z</dcterms:created>
  <dcterms:modified xsi:type="dcterms:W3CDTF">2026-04-28T11:36:36Z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2026-04-28T00:00:00Z</vt:filetime>
  </property>
  <property fmtid="{D5CDD505-2E9C-101B-9397-08002B2CF9AE}" pid="3" name="LastSaved">
    <vt:filetime>2026-04-28T00:00:00Z</vt:filetime>
  </property>
  <property fmtid="{D5CDD505-2E9C-101B-9397-08002B2CF9AE}" pid="4" name="Producer">
    <vt:lpwstr>3-Heights(TM) PDF Security Shell 4.8.25.2 (http://www.pdf-tools.com)</vt:lpwstr>
  </property>
</Properties>
</file>